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Lst>
  <p:sldSz cy="5143500" cx="9144000"/>
  <p:notesSz cx="6858000" cy="9144000"/>
  <p:embeddedFontLst>
    <p:embeddedFont>
      <p:font typeface="Economica"/>
      <p:regular r:id="rId47"/>
      <p:bold r:id="rId48"/>
      <p:italic r:id="rId49"/>
      <p:boldItalic r:id="rId50"/>
    </p:embeddedFont>
    <p:embeddedFont>
      <p:font typeface="Average"/>
      <p:regular r:id="rId51"/>
    </p:embeddedFont>
    <p:embeddedFont>
      <p:font typeface="Open Sans"/>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32F24696-ADCD-4834-B095-7A8289670796}">
  <a:tblStyle styleId="{32F24696-ADCD-4834-B095-7A8289670796}"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 styleId="{A614B376-6B43-44B2-817B-D455C4EC3183}" styleName="Table_1"/>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Economica-bold.fntdata"/><Relationship Id="rId47" Type="http://schemas.openxmlformats.org/officeDocument/2006/relationships/font" Target="fonts/Economica-regular.fntdata"/><Relationship Id="rId49" Type="http://schemas.openxmlformats.org/officeDocument/2006/relationships/font" Target="fonts/Economica-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Average-regular.fntdata"/><Relationship Id="rId50" Type="http://schemas.openxmlformats.org/officeDocument/2006/relationships/font" Target="fonts/Economica-boldItalic.fntdata"/><Relationship Id="rId53" Type="http://schemas.openxmlformats.org/officeDocument/2006/relationships/font" Target="fonts/OpenSans-bold.fntdata"/><Relationship Id="rId52" Type="http://schemas.openxmlformats.org/officeDocument/2006/relationships/font" Target="fonts/OpenSans-regular.fntdata"/><Relationship Id="rId11" Type="http://schemas.openxmlformats.org/officeDocument/2006/relationships/slide" Target="slides/slide5.xml"/><Relationship Id="rId55" Type="http://schemas.openxmlformats.org/officeDocument/2006/relationships/font" Target="fonts/OpenSans-boldItalic.fntdata"/><Relationship Id="rId10" Type="http://schemas.openxmlformats.org/officeDocument/2006/relationships/slide" Target="slides/slide4.xml"/><Relationship Id="rId54" Type="http://schemas.openxmlformats.org/officeDocument/2006/relationships/font" Target="fonts/OpenSans-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Hayle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Sean</a:t>
            </a:r>
          </a:p>
          <a:p>
            <a:pPr lvl="0" rtl="0">
              <a:spcBef>
                <a:spcPts val="0"/>
              </a:spcBef>
              <a:buNone/>
            </a:pPr>
            <a:r>
              <a:t/>
            </a:r>
            <a:endParaRPr>
              <a:solidFill>
                <a:srgbClr val="FF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6" name="Shape 2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Sean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Sean	[Technical Challenge]</a:t>
            </a:r>
          </a:p>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1" name="Shape 2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Sean</a:t>
            </a:r>
          </a:p>
          <a:p>
            <a:pPr lvl="0" rtl="0">
              <a:spcBef>
                <a:spcPts val="0"/>
              </a:spcBef>
              <a:buNone/>
            </a:pPr>
            <a:r>
              <a:t/>
            </a:r>
            <a:endParaRPr/>
          </a:p>
          <a:p>
            <a:pPr lvl="0">
              <a:spcBef>
                <a:spcPts val="0"/>
              </a:spcBef>
              <a:buNone/>
            </a:pPr>
            <a:r>
              <a:rPr lang="en"/>
              <a:t>Or we have another video: https://youtu.be/FY50HXzT4bQ</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Sean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9" name="Shape 2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Sean - transition to Hayle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5" name="Shape 2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Hayle	[Technical Challenge]</a:t>
            </a:r>
          </a:p>
          <a:p>
            <a:pPr lvl="0" rtl="0">
              <a:spcBef>
                <a:spcPts val="0"/>
              </a:spcBef>
              <a:buNone/>
            </a:pPr>
            <a:r>
              <a:t/>
            </a:r>
            <a:endParaRPr/>
          </a:p>
          <a:p>
            <a:pPr lvl="0" rtl="0">
              <a:spcBef>
                <a:spcPts val="0"/>
              </a:spcBef>
              <a:buNone/>
            </a:pPr>
            <a:r>
              <a:rPr lang="en"/>
              <a:t>//Otherwise, we would need to wait decades to test the parts’ MTTF</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Hayle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9" name="Shape 2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Hayle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David</a:t>
            </a:r>
          </a:p>
          <a:p>
            <a:pPr lvl="0" rtl="0">
              <a:spcBef>
                <a:spcPts val="0"/>
              </a:spcBef>
              <a:buNone/>
            </a:pPr>
            <a:r>
              <a:rPr lang="en"/>
              <a:t>                       </a:t>
            </a:r>
          </a:p>
          <a:p>
            <a:pPr lvl="0" rtl="0">
              <a:spcBef>
                <a:spcPts val="0"/>
              </a:spcBef>
              <a:buNone/>
            </a:pPr>
            <a:r>
              <a:rPr lang="en"/>
              <a:t>//This can be accomplished by showing this as the old design we had last semester, and then comparing it to the new design. The particulars aren’t important, but the differences are.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Jaehyuk</a:t>
            </a:r>
          </a:p>
          <a:p>
            <a:pPr lvl="0" rtl="0">
              <a:spcBef>
                <a:spcPts val="0"/>
              </a:spcBef>
              <a:buNone/>
            </a:pPr>
            <a:r>
              <a:t/>
            </a:r>
            <a:endParaRPr/>
          </a:p>
          <a:p>
            <a:pPr lvl="0" rtl="0">
              <a:spcBef>
                <a:spcPts val="0"/>
              </a:spcBef>
              <a:buNone/>
            </a:pPr>
            <a:r>
              <a:t/>
            </a:r>
            <a:endParaRPr/>
          </a:p>
          <a:p>
            <a:pPr lvl="0" rtl="0">
              <a:spcBef>
                <a:spcPts val="0"/>
              </a:spcBef>
              <a:buNone/>
            </a:pPr>
            <a:r>
              <a:rPr lang="en"/>
              <a:t>Jaehyuk, here is what I have on my note card from when I read this slide…</a:t>
            </a:r>
          </a:p>
          <a:p>
            <a:pPr lvl="0" rtl="0">
              <a:spcBef>
                <a:spcPts val="0"/>
              </a:spcBef>
              <a:buNone/>
            </a:pPr>
            <a:r>
              <a:t/>
            </a:r>
            <a:endParaRPr/>
          </a:p>
          <a:p>
            <a:pPr lvl="0" rtl="0">
              <a:spcBef>
                <a:spcPts val="0"/>
              </a:spcBef>
              <a:buNone/>
            </a:pPr>
            <a:r>
              <a:rPr lang="en"/>
              <a:t>Now, your first question might be what is Latent Damage?</a:t>
            </a:r>
          </a:p>
          <a:p>
            <a:pPr lvl="0" rtl="0">
              <a:spcBef>
                <a:spcPts val="0"/>
              </a:spcBef>
              <a:buNone/>
            </a:pPr>
            <a:r>
              <a:rPr lang="en"/>
              <a:t>Latent Damage is usually caused by an ESD event, a sudden electric shock.</a:t>
            </a:r>
          </a:p>
          <a:p>
            <a:pPr lvl="0" rtl="0">
              <a:spcBef>
                <a:spcPts val="0"/>
              </a:spcBef>
              <a:buNone/>
            </a:pPr>
            <a:r>
              <a:rPr lang="en"/>
              <a:t>	This ESD event can cause physical damage, but this damage is undetectable electrically.</a:t>
            </a:r>
          </a:p>
          <a:p>
            <a:pPr lvl="0" rtl="0">
              <a:spcBef>
                <a:spcPts val="0"/>
              </a:spcBef>
              <a:buNone/>
            </a:pPr>
            <a:r>
              <a:rPr lang="en"/>
              <a:t>	Ultimately, this undetectable latent damage will reduce the lifetime of the device.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8" name="Shape 308"/>
        <p:cNvGrpSpPr/>
        <p:nvPr/>
      </p:nvGrpSpPr>
      <p:grpSpPr>
        <a:xfrm>
          <a:off x="0" y="0"/>
          <a:ext cx="0" cy="0"/>
          <a:chOff x="0" y="0"/>
          <a:chExt cx="0" cy="0"/>
        </a:xfrm>
      </p:grpSpPr>
      <p:sp>
        <p:nvSpPr>
          <p:cNvPr id="309" name="Shape 3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0" name="Shape 3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David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6" name="Shape 316"/>
        <p:cNvGrpSpPr/>
        <p:nvPr/>
      </p:nvGrpSpPr>
      <p:grpSpPr>
        <a:xfrm>
          <a:off x="0" y="0"/>
          <a:ext cx="0" cy="0"/>
          <a:chOff x="0" y="0"/>
          <a:chExt cx="0" cy="0"/>
        </a:xfrm>
      </p:grpSpPr>
      <p:sp>
        <p:nvSpPr>
          <p:cNvPr id="317" name="Shape 3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8" name="Shape 3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David</a:t>
            </a:r>
          </a:p>
          <a:p>
            <a:pPr lvl="0">
              <a:spcBef>
                <a:spcPts val="0"/>
              </a:spcBef>
              <a:buNone/>
            </a:pPr>
            <a:r>
              <a:t/>
            </a:r>
            <a:endParaRPr/>
          </a:p>
          <a:p>
            <a:pPr lvl="0" rtl="0">
              <a:spcBef>
                <a:spcPts val="0"/>
              </a:spcBef>
              <a:buClr>
                <a:schemeClr val="dk1"/>
              </a:buClr>
              <a:buSzPct val="100000"/>
              <a:buFont typeface="Arial"/>
              <a:buNone/>
            </a:pPr>
            <a:r>
              <a:rPr lang="en">
                <a:solidFill>
                  <a:schemeClr val="dk1"/>
                </a:solidFill>
              </a:rPr>
              <a:t>Or we have another video: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3" name="Shape 323"/>
        <p:cNvGrpSpPr/>
        <p:nvPr/>
      </p:nvGrpSpPr>
      <p:grpSpPr>
        <a:xfrm>
          <a:off x="0" y="0"/>
          <a:ext cx="0" cy="0"/>
          <a:chOff x="0" y="0"/>
          <a:chExt cx="0" cy="0"/>
        </a:xfrm>
      </p:grpSpPr>
      <p:sp>
        <p:nvSpPr>
          <p:cNvPr id="324" name="Shape 3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5" name="Shape 3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David	[2 Technical Challenges]</a:t>
            </a:r>
          </a:p>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0" name="Shape 330"/>
        <p:cNvGrpSpPr/>
        <p:nvPr/>
      </p:nvGrpSpPr>
      <p:grpSpPr>
        <a:xfrm>
          <a:off x="0" y="0"/>
          <a:ext cx="0" cy="0"/>
          <a:chOff x="0" y="0"/>
          <a:chExt cx="0" cy="0"/>
        </a:xfrm>
      </p:grpSpPr>
      <p:sp>
        <p:nvSpPr>
          <p:cNvPr id="331" name="Shape 3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2" name="Shape 3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David</a:t>
            </a:r>
          </a:p>
          <a:p>
            <a:pPr lvl="0" rtl="0">
              <a:spcBef>
                <a:spcPts val="0"/>
              </a:spcBef>
              <a:buNone/>
            </a:pPr>
            <a:r>
              <a:t/>
            </a:r>
            <a:endParaRPr>
              <a:solidFill>
                <a:schemeClr val="dk1"/>
              </a:solidFill>
            </a:endParaRPr>
          </a:p>
          <a:p>
            <a:pPr lvl="0" rtl="0">
              <a:spcBef>
                <a:spcPts val="0"/>
              </a:spcBef>
              <a:buNone/>
            </a:pPr>
            <a:r>
              <a:rPr lang="en">
                <a:solidFill>
                  <a:schemeClr val="dk1"/>
                </a:solidFill>
              </a:rPr>
              <a:t>Briefly show this slide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0" name="Shape 340"/>
        <p:cNvGrpSpPr/>
        <p:nvPr/>
      </p:nvGrpSpPr>
      <p:grpSpPr>
        <a:xfrm>
          <a:off x="0" y="0"/>
          <a:ext cx="0" cy="0"/>
          <a:chOff x="0" y="0"/>
          <a:chExt cx="0" cy="0"/>
        </a:xfrm>
      </p:grpSpPr>
      <p:sp>
        <p:nvSpPr>
          <p:cNvPr id="341" name="Shape 3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2" name="Shape 3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David</a:t>
            </a:r>
          </a:p>
          <a:p>
            <a:pPr lvl="0" rtl="0">
              <a:spcBef>
                <a:spcPts val="0"/>
              </a:spcBef>
              <a:buNone/>
            </a:pPr>
            <a:r>
              <a:t/>
            </a:r>
            <a:endParaRPr/>
          </a:p>
          <a:p>
            <a:pPr lvl="0" rtl="0">
              <a:spcBef>
                <a:spcPts val="0"/>
              </a:spcBef>
              <a:buClr>
                <a:schemeClr val="dk1"/>
              </a:buClr>
              <a:buSzPct val="100000"/>
              <a:buFont typeface="Arial"/>
              <a:buNone/>
            </a:pPr>
            <a:r>
              <a:rPr lang="en">
                <a:solidFill>
                  <a:schemeClr val="dk1"/>
                </a:solidFill>
              </a:rPr>
              <a:t>Briefly show this slide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8" name="Shape 348"/>
        <p:cNvGrpSpPr/>
        <p:nvPr/>
      </p:nvGrpSpPr>
      <p:grpSpPr>
        <a:xfrm>
          <a:off x="0" y="0"/>
          <a:ext cx="0" cy="0"/>
          <a:chOff x="0" y="0"/>
          <a:chExt cx="0" cy="0"/>
        </a:xfrm>
      </p:grpSpPr>
      <p:sp>
        <p:nvSpPr>
          <p:cNvPr id="349" name="Shape 3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0" name="Shape 3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David	[Technical Challenge]</a:t>
            </a:r>
          </a:p>
          <a:p>
            <a:pPr lvl="0" rtl="0">
              <a:spcBef>
                <a:spcPts val="0"/>
              </a:spcBef>
              <a:buClr>
                <a:schemeClr val="dk1"/>
              </a:buClr>
              <a:buSzPct val="100000"/>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Picture of breadboards is on next slide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6" name="Shape 356"/>
        <p:cNvGrpSpPr/>
        <p:nvPr/>
      </p:nvGrpSpPr>
      <p:grpSpPr>
        <a:xfrm>
          <a:off x="0" y="0"/>
          <a:ext cx="0" cy="0"/>
          <a:chOff x="0" y="0"/>
          <a:chExt cx="0" cy="0"/>
        </a:xfrm>
      </p:grpSpPr>
      <p:sp>
        <p:nvSpPr>
          <p:cNvPr id="357" name="Shape 3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8" name="Shape 3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solidFill>
                  <a:schemeClr val="dk1"/>
                </a:solidFill>
              </a:rPr>
              <a:t>David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4" name="Shape 364"/>
        <p:cNvGrpSpPr/>
        <p:nvPr/>
      </p:nvGrpSpPr>
      <p:grpSpPr>
        <a:xfrm>
          <a:off x="0" y="0"/>
          <a:ext cx="0" cy="0"/>
          <a:chOff x="0" y="0"/>
          <a:chExt cx="0" cy="0"/>
        </a:xfrm>
      </p:grpSpPr>
      <p:sp>
        <p:nvSpPr>
          <p:cNvPr id="365" name="Shape 3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6" name="Shape 3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Sean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2" name="Shape 372"/>
        <p:cNvGrpSpPr/>
        <p:nvPr/>
      </p:nvGrpSpPr>
      <p:grpSpPr>
        <a:xfrm>
          <a:off x="0" y="0"/>
          <a:ext cx="0" cy="0"/>
          <a:chOff x="0" y="0"/>
          <a:chExt cx="0" cy="0"/>
        </a:xfrm>
      </p:grpSpPr>
      <p:sp>
        <p:nvSpPr>
          <p:cNvPr id="373" name="Shape 3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4" name="Shape 3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Sean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9" name="Shape 379"/>
        <p:cNvGrpSpPr/>
        <p:nvPr/>
      </p:nvGrpSpPr>
      <p:grpSpPr>
        <a:xfrm>
          <a:off x="0" y="0"/>
          <a:ext cx="0" cy="0"/>
          <a:chOff x="0" y="0"/>
          <a:chExt cx="0" cy="0"/>
        </a:xfrm>
      </p:grpSpPr>
      <p:sp>
        <p:nvSpPr>
          <p:cNvPr id="380" name="Shape 3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1" name="Shape 3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Sean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Jaehyuk</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7" name="Shape 387"/>
        <p:cNvGrpSpPr/>
        <p:nvPr/>
      </p:nvGrpSpPr>
      <p:grpSpPr>
        <a:xfrm>
          <a:off x="0" y="0"/>
          <a:ext cx="0" cy="0"/>
          <a:chOff x="0" y="0"/>
          <a:chExt cx="0" cy="0"/>
        </a:xfrm>
      </p:grpSpPr>
      <p:sp>
        <p:nvSpPr>
          <p:cNvPr id="388" name="Shape 3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9" name="Shape 3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Jaehyuk</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4" name="Shape 394"/>
        <p:cNvGrpSpPr/>
        <p:nvPr/>
      </p:nvGrpSpPr>
      <p:grpSpPr>
        <a:xfrm>
          <a:off x="0" y="0"/>
          <a:ext cx="0" cy="0"/>
          <a:chOff x="0" y="0"/>
          <a:chExt cx="0" cy="0"/>
        </a:xfrm>
      </p:grpSpPr>
      <p:sp>
        <p:nvSpPr>
          <p:cNvPr id="395" name="Shape 3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6" name="Shape 3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Jaehyuk</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0" name="Shape 400"/>
        <p:cNvGrpSpPr/>
        <p:nvPr/>
      </p:nvGrpSpPr>
      <p:grpSpPr>
        <a:xfrm>
          <a:off x="0" y="0"/>
          <a:ext cx="0" cy="0"/>
          <a:chOff x="0" y="0"/>
          <a:chExt cx="0" cy="0"/>
        </a:xfrm>
      </p:grpSpPr>
      <p:sp>
        <p:nvSpPr>
          <p:cNvPr id="401" name="Shape 4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2" name="Shape 4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Jaehyuk</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7" name="Shape 407"/>
        <p:cNvGrpSpPr/>
        <p:nvPr/>
      </p:nvGrpSpPr>
      <p:grpSpPr>
        <a:xfrm>
          <a:off x="0" y="0"/>
          <a:ext cx="0" cy="0"/>
          <a:chOff x="0" y="0"/>
          <a:chExt cx="0" cy="0"/>
        </a:xfrm>
      </p:grpSpPr>
      <p:sp>
        <p:nvSpPr>
          <p:cNvPr id="408" name="Shape 4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9" name="Shape 4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Hayle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4" name="Shape 414"/>
        <p:cNvGrpSpPr/>
        <p:nvPr/>
      </p:nvGrpSpPr>
      <p:grpSpPr>
        <a:xfrm>
          <a:off x="0" y="0"/>
          <a:ext cx="0" cy="0"/>
          <a:chOff x="0" y="0"/>
          <a:chExt cx="0" cy="0"/>
        </a:xfrm>
      </p:grpSpPr>
      <p:sp>
        <p:nvSpPr>
          <p:cNvPr id="415" name="Shape 4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6" name="Shape 4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Sean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1" name="Shape 421"/>
        <p:cNvGrpSpPr/>
        <p:nvPr/>
      </p:nvGrpSpPr>
      <p:grpSpPr>
        <a:xfrm>
          <a:off x="0" y="0"/>
          <a:ext cx="0" cy="0"/>
          <a:chOff x="0" y="0"/>
          <a:chExt cx="0" cy="0"/>
        </a:xfrm>
      </p:grpSpPr>
      <p:sp>
        <p:nvSpPr>
          <p:cNvPr id="422" name="Shape 4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3" name="Shape 4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Sean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8" name="Shape 428"/>
        <p:cNvGrpSpPr/>
        <p:nvPr/>
      </p:nvGrpSpPr>
      <p:grpSpPr>
        <a:xfrm>
          <a:off x="0" y="0"/>
          <a:ext cx="0" cy="0"/>
          <a:chOff x="0" y="0"/>
          <a:chExt cx="0" cy="0"/>
        </a:xfrm>
      </p:grpSpPr>
      <p:sp>
        <p:nvSpPr>
          <p:cNvPr id="429" name="Shape 4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0" name="Shape 4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Gantt Chart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6" name="Shape 436"/>
        <p:cNvGrpSpPr/>
        <p:nvPr/>
      </p:nvGrpSpPr>
      <p:grpSpPr>
        <a:xfrm>
          <a:off x="0" y="0"/>
          <a:ext cx="0" cy="0"/>
          <a:chOff x="0" y="0"/>
          <a:chExt cx="0" cy="0"/>
        </a:xfrm>
      </p:grpSpPr>
      <p:sp>
        <p:nvSpPr>
          <p:cNvPr id="437" name="Shape 4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8" name="Shape 4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3" name="Shape 443"/>
        <p:cNvGrpSpPr/>
        <p:nvPr/>
      </p:nvGrpSpPr>
      <p:grpSpPr>
        <a:xfrm>
          <a:off x="0" y="0"/>
          <a:ext cx="0" cy="0"/>
          <a:chOff x="0" y="0"/>
          <a:chExt cx="0" cy="0"/>
        </a:xfrm>
      </p:grpSpPr>
      <p:sp>
        <p:nvSpPr>
          <p:cNvPr id="444" name="Shape 4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5" name="Shape 4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https://en.wikipedia.org/wiki/Bathtub_curve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1" name="Shape 451"/>
        <p:cNvGrpSpPr/>
        <p:nvPr/>
      </p:nvGrpSpPr>
      <p:grpSpPr>
        <a:xfrm>
          <a:off x="0" y="0"/>
          <a:ext cx="0" cy="0"/>
          <a:chOff x="0" y="0"/>
          <a:chExt cx="0" cy="0"/>
        </a:xfrm>
      </p:grpSpPr>
      <p:sp>
        <p:nvSpPr>
          <p:cNvPr id="452" name="Shape 4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3" name="Shape 4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solidFill>
                  <a:schemeClr val="dk1"/>
                </a:solidFill>
              </a:rPr>
              <a:t>http://www.microsemi.com/document-portal/doc_view/124041-calculating-reliability-using-fit-mttf-arrhenius-htol-model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Jaehyuk</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9" name="Shape 459"/>
        <p:cNvGrpSpPr/>
        <p:nvPr/>
      </p:nvGrpSpPr>
      <p:grpSpPr>
        <a:xfrm>
          <a:off x="0" y="0"/>
          <a:ext cx="0" cy="0"/>
          <a:chOff x="0" y="0"/>
          <a:chExt cx="0" cy="0"/>
        </a:xfrm>
      </p:grpSpPr>
      <p:sp>
        <p:nvSpPr>
          <p:cNvPr id="460" name="Shape 4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1" name="Shape 4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solidFill>
                  <a:schemeClr val="dk1"/>
                </a:solidFill>
              </a:rPr>
              <a:t>http://www.microsemi.com/document-portal/doc_view/124041-calculating-reliability-using-fit-mttf-arrhenius-htol-model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Hayle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Hayle</a:t>
            </a:r>
          </a:p>
          <a:p>
            <a:pPr lvl="0" rtl="0">
              <a:spcBef>
                <a:spcPts val="0"/>
              </a:spcBef>
              <a:buNone/>
            </a:pPr>
            <a:r>
              <a:t/>
            </a:r>
            <a:endParaRPr/>
          </a:p>
          <a:p>
            <a:pPr lvl="0" rtl="0">
              <a:spcBef>
                <a:spcPts val="0"/>
              </a:spcBef>
              <a:buNone/>
            </a:pPr>
            <a:r>
              <a:rPr lang="en"/>
              <a:t>In the 1st portion of our project we are exposing our devices to a high voltage pulse. This pulse is calculated to destroy roughly 50% of our devices. This will show us that damage is happening within the devices. </a:t>
            </a:r>
          </a:p>
          <a:p>
            <a:pPr lvl="0" rtl="0">
              <a:spcBef>
                <a:spcPts val="0"/>
              </a:spcBef>
              <a:buNone/>
            </a:pPr>
            <a:r>
              <a:t/>
            </a:r>
            <a:endParaRPr/>
          </a:p>
          <a:p>
            <a:pPr lvl="0" rtl="0">
              <a:spcBef>
                <a:spcPts val="0"/>
              </a:spcBef>
              <a:buNone/>
            </a:pPr>
            <a:r>
              <a:rPr lang="en"/>
              <a:t>The next step is to speed up the lifetime of our still functional devices. Here, functional is noted with quotation marks, because we’re assuming that there is some internal damage that is undetectable. </a:t>
            </a:r>
          </a:p>
          <a:p>
            <a:pPr lvl="0" rtl="0">
              <a:spcBef>
                <a:spcPts val="0"/>
              </a:spcBef>
              <a:buNone/>
            </a:pPr>
            <a:r>
              <a:t/>
            </a:r>
            <a:endParaRPr/>
          </a:p>
          <a:p>
            <a:pPr lvl="0" rtl="0">
              <a:spcBef>
                <a:spcPts val="0"/>
              </a:spcBef>
              <a:buNone/>
            </a:pPr>
            <a:r>
              <a:rPr lang="en"/>
              <a:t>Once all of the devices have reached their lifetime our final step is to observe and analyze their Mean Time to Failure. We will use these results to compare to their expected lifetime to prove our hypothesis.</a:t>
            </a:r>
          </a:p>
          <a:p>
            <a:pPr lvl="0" rtl="0">
              <a:spcBef>
                <a:spcPts val="0"/>
              </a:spcBef>
              <a:buNone/>
            </a:pPr>
            <a:r>
              <a:t/>
            </a:r>
            <a:endParaRPr/>
          </a:p>
          <a:p>
            <a:pPr lvl="0" rtl="0">
              <a:lnSpc>
                <a:spcPct val="100000"/>
              </a:lnSpc>
              <a:spcBef>
                <a:spcPts val="0"/>
              </a:spcBef>
              <a:buNone/>
            </a:pPr>
            <a:r>
              <a:t/>
            </a:r>
            <a:endParaRPr sz="1000"/>
          </a:p>
          <a:p>
            <a:pPr lvl="0" rtl="0">
              <a:lnSpc>
                <a:spcPct val="100000"/>
              </a:lnSpc>
              <a:spcBef>
                <a:spcPts val="0"/>
              </a:spcBef>
              <a:buNone/>
            </a:pPr>
            <a:r>
              <a:rPr lang="en">
                <a:solidFill>
                  <a:schemeClr val="dk1"/>
                </a:solidFill>
              </a:rPr>
              <a:t>Some existing work has already been done on this topic here at Iowa State.</a:t>
            </a:r>
          </a:p>
          <a:p>
            <a:pPr lvl="0" rtl="0">
              <a:lnSpc>
                <a:spcPct val="100000"/>
              </a:lnSpc>
              <a:spcBef>
                <a:spcPts val="0"/>
              </a:spcBef>
              <a:spcAft>
                <a:spcPts val="1600"/>
              </a:spcAft>
              <a:buNone/>
            </a:pPr>
            <a:r>
              <a:rPr lang="en">
                <a:solidFill>
                  <a:schemeClr val="dk1"/>
                </a:solidFill>
              </a:rPr>
              <a:t>To stay within time and budget constraints we attempted to use/repurpose the existing Printed Circuit Boards (PCBs).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Hayle - transition to Sean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Sean</a:t>
            </a:r>
          </a:p>
          <a:p>
            <a:pPr lvl="0" rtl="0">
              <a:spcBef>
                <a:spcPts val="0"/>
              </a:spcBef>
              <a:buNone/>
            </a:pPr>
            <a:r>
              <a:t/>
            </a:r>
            <a:endParaRPr/>
          </a:p>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Sean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4" name="Shape 54"/>
        <p:cNvGrpSpPr/>
        <p:nvPr/>
      </p:nvGrpSpPr>
      <p:grpSpPr>
        <a:xfrm>
          <a:off x="0" y="0"/>
          <a:ext cx="0" cy="0"/>
          <a:chOff x="0" y="0"/>
          <a:chExt cx="0" cy="0"/>
        </a:xfrm>
      </p:grpSpPr>
      <p:sp>
        <p:nvSpPr>
          <p:cNvPr id="55" name="Shape 55"/>
          <p:cNvSpPr/>
          <p:nvPr/>
        </p:nvSpPr>
        <p:spPr>
          <a:xfrm>
            <a:off x="2744012" y="756700"/>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56" name="Shape 56"/>
          <p:cNvSpPr/>
          <p:nvPr/>
        </p:nvSpPr>
        <p:spPr>
          <a:xfrm rot="10800000">
            <a:off x="5318350" y="32667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57" name="Shape 57"/>
          <p:cNvSpPr txBox="1"/>
          <p:nvPr>
            <p:ph type="ctrTitle"/>
          </p:nvPr>
        </p:nvSpPr>
        <p:spPr>
          <a:xfrm>
            <a:off x="3044700" y="1444255"/>
            <a:ext cx="3054600" cy="1537199"/>
          </a:xfrm>
          <a:prstGeom prst="rect">
            <a:avLst/>
          </a:prstGeom>
        </p:spPr>
        <p:txBody>
          <a:bodyPr anchorCtr="0" anchor="b"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58" name="Shape 58"/>
          <p:cNvSpPr txBox="1"/>
          <p:nvPr>
            <p:ph idx="1" type="subTitle"/>
          </p:nvPr>
        </p:nvSpPr>
        <p:spPr>
          <a:xfrm>
            <a:off x="3044700" y="3116580"/>
            <a:ext cx="3054600" cy="701400"/>
          </a:xfrm>
          <a:prstGeom prst="rect">
            <a:avLst/>
          </a:prstGeom>
        </p:spPr>
        <p:txBody>
          <a:bodyPr anchorCtr="0" anchor="t" bIns="91425" lIns="91425" rIns="91425" tIns="91425"/>
          <a:lstStyle>
            <a:lvl1pPr lvl="0" rtl="0" algn="ctr">
              <a:lnSpc>
                <a:spcPct val="100000"/>
              </a:lnSpc>
              <a:spcBef>
                <a:spcPts val="0"/>
              </a:spcBef>
              <a:spcAft>
                <a:spcPts val="0"/>
              </a:spcAft>
              <a:buSzPct val="1000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ct val="1000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ct val="1000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ct val="1000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ct val="1000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ct val="1000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ct val="1000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ct val="1000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ct val="100000"/>
              <a:buFont typeface="Economica"/>
              <a:buNone/>
              <a:defRPr sz="2100">
                <a:latin typeface="Economica"/>
                <a:ea typeface="Economica"/>
                <a:cs typeface="Economica"/>
                <a:sym typeface="Economica"/>
              </a:defRPr>
            </a:lvl9pPr>
          </a:lstStyle>
          <a:p/>
        </p:txBody>
      </p:sp>
      <p:sp>
        <p:nvSpPr>
          <p:cNvPr id="59" name="Shape 5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60" name="Shape 60"/>
        <p:cNvGrpSpPr/>
        <p:nvPr/>
      </p:nvGrpSpPr>
      <p:grpSpPr>
        <a:xfrm>
          <a:off x="0" y="0"/>
          <a:ext cx="0" cy="0"/>
          <a:chOff x="0" y="0"/>
          <a:chExt cx="0" cy="0"/>
        </a:xfrm>
      </p:grpSpPr>
      <p:sp>
        <p:nvSpPr>
          <p:cNvPr id="61" name="Shape 61"/>
          <p:cNvSpPr/>
          <p:nvPr/>
        </p:nvSpPr>
        <p:spPr>
          <a:xfrm flipH="1">
            <a:off x="7595937" y="4602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62" name="Shape 62"/>
          <p:cNvSpPr/>
          <p:nvPr/>
        </p:nvSpPr>
        <p:spPr>
          <a:xfrm flipH="1" rot="10800000">
            <a:off x="466425" y="35583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63" name="Shape 63"/>
          <p:cNvSpPr txBox="1"/>
          <p:nvPr>
            <p:ph type="title"/>
          </p:nvPr>
        </p:nvSpPr>
        <p:spPr>
          <a:xfrm>
            <a:off x="773700" y="1806450"/>
            <a:ext cx="7596600" cy="1530600"/>
          </a:xfrm>
          <a:prstGeom prst="rect">
            <a:avLst/>
          </a:prstGeom>
        </p:spPr>
        <p:txBody>
          <a:bodyPr anchorCtr="0" anchor="ctr"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64" name="Shape 6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65" name="Shape 65"/>
        <p:cNvGrpSpPr/>
        <p:nvPr/>
      </p:nvGrpSpPr>
      <p:grpSpPr>
        <a:xfrm>
          <a:off x="0" y="0"/>
          <a:ext cx="0" cy="0"/>
          <a:chOff x="0" y="0"/>
          <a:chExt cx="0" cy="0"/>
        </a:xfrm>
      </p:grpSpPr>
      <p:sp>
        <p:nvSpPr>
          <p:cNvPr id="66" name="Shape 66"/>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67" name="Shape 67"/>
          <p:cNvSpPr txBox="1"/>
          <p:nvPr>
            <p:ph type="title"/>
          </p:nvPr>
        </p:nvSpPr>
        <p:spPr>
          <a:xfrm>
            <a:off x="311700" y="315925"/>
            <a:ext cx="8520600" cy="8313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8" name="Shape 68"/>
          <p:cNvSpPr txBox="1"/>
          <p:nvPr>
            <p:ph idx="1" type="body"/>
          </p:nvPr>
        </p:nvSpPr>
        <p:spPr>
          <a:xfrm>
            <a:off x="311700" y="1225225"/>
            <a:ext cx="8520600" cy="33540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9" name="Shape 6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70" name="Shape 70"/>
        <p:cNvGrpSpPr/>
        <p:nvPr/>
      </p:nvGrpSpPr>
      <p:grpSpPr>
        <a:xfrm>
          <a:off x="0" y="0"/>
          <a:ext cx="0" cy="0"/>
          <a:chOff x="0" y="0"/>
          <a:chExt cx="0" cy="0"/>
        </a:xfrm>
      </p:grpSpPr>
      <p:sp>
        <p:nvSpPr>
          <p:cNvPr id="71" name="Shape 71"/>
          <p:cNvSpPr txBox="1"/>
          <p:nvPr>
            <p:ph type="title"/>
          </p:nvPr>
        </p:nvSpPr>
        <p:spPr>
          <a:xfrm>
            <a:off x="311700" y="315925"/>
            <a:ext cx="8520600" cy="8313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2" name="Shape 72"/>
          <p:cNvSpPr txBox="1"/>
          <p:nvPr>
            <p:ph idx="1" type="body"/>
          </p:nvPr>
        </p:nvSpPr>
        <p:spPr>
          <a:xfrm>
            <a:off x="311700" y="1225225"/>
            <a:ext cx="3999900" cy="33540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3" name="Shape 73"/>
          <p:cNvSpPr txBox="1"/>
          <p:nvPr>
            <p:ph idx="2" type="body"/>
          </p:nvPr>
        </p:nvSpPr>
        <p:spPr>
          <a:xfrm>
            <a:off x="4832400" y="1225225"/>
            <a:ext cx="3999900" cy="33540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4" name="Shape 7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75" name="Shape 75"/>
        <p:cNvGrpSpPr/>
        <p:nvPr/>
      </p:nvGrpSpPr>
      <p:grpSpPr>
        <a:xfrm>
          <a:off x="0" y="0"/>
          <a:ext cx="0" cy="0"/>
          <a:chOff x="0" y="0"/>
          <a:chExt cx="0" cy="0"/>
        </a:xfrm>
      </p:grpSpPr>
      <p:sp>
        <p:nvSpPr>
          <p:cNvPr id="76" name="Shape 76"/>
          <p:cNvSpPr txBox="1"/>
          <p:nvPr>
            <p:ph type="title"/>
          </p:nvPr>
        </p:nvSpPr>
        <p:spPr>
          <a:xfrm>
            <a:off x="311700" y="315925"/>
            <a:ext cx="8520600" cy="8313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7" name="Shape 7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78" name="Shape 78"/>
        <p:cNvGrpSpPr/>
        <p:nvPr/>
      </p:nvGrpSpPr>
      <p:grpSpPr>
        <a:xfrm>
          <a:off x="0" y="0"/>
          <a:ext cx="0" cy="0"/>
          <a:chOff x="0" y="0"/>
          <a:chExt cx="0" cy="0"/>
        </a:xfrm>
      </p:grpSpPr>
      <p:sp>
        <p:nvSpPr>
          <p:cNvPr id="79" name="Shape 79"/>
          <p:cNvSpPr txBox="1"/>
          <p:nvPr>
            <p:ph type="title"/>
          </p:nvPr>
        </p:nvSpPr>
        <p:spPr>
          <a:xfrm>
            <a:off x="311700" y="555600"/>
            <a:ext cx="2808000" cy="755700"/>
          </a:xfrm>
          <a:prstGeom prst="rect">
            <a:avLst/>
          </a:prstGeom>
        </p:spPr>
        <p:txBody>
          <a:bodyPr anchorCtr="0" anchor="b" bIns="91425" lIns="91425" rIns="91425" tIns="91425"/>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p:txBody>
      </p:sp>
      <p:sp>
        <p:nvSpPr>
          <p:cNvPr id="80" name="Shape 80"/>
          <p:cNvSpPr txBox="1"/>
          <p:nvPr>
            <p:ph idx="1" type="body"/>
          </p:nvPr>
        </p:nvSpPr>
        <p:spPr>
          <a:xfrm>
            <a:off x="311700" y="1399399"/>
            <a:ext cx="2808000" cy="2784900"/>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81" name="Shape 8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82" name="Shape 82"/>
        <p:cNvGrpSpPr/>
        <p:nvPr/>
      </p:nvGrpSpPr>
      <p:grpSpPr>
        <a:xfrm>
          <a:off x="0" y="0"/>
          <a:ext cx="0" cy="0"/>
          <a:chOff x="0" y="0"/>
          <a:chExt cx="0" cy="0"/>
        </a:xfrm>
      </p:grpSpPr>
      <p:sp>
        <p:nvSpPr>
          <p:cNvPr id="83" name="Shape 83"/>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84" name="Shape 84"/>
          <p:cNvSpPr txBox="1"/>
          <p:nvPr>
            <p:ph type="title"/>
          </p:nvPr>
        </p:nvSpPr>
        <p:spPr>
          <a:xfrm>
            <a:off x="490250" y="450150"/>
            <a:ext cx="5878800" cy="4090800"/>
          </a:xfrm>
          <a:prstGeom prst="rect">
            <a:avLst/>
          </a:prstGeom>
        </p:spPr>
        <p:txBody>
          <a:bodyPr anchorCtr="0" anchor="ctr" bIns="91425" lIns="91425" rIns="91425" tIns="91425"/>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p:txBody>
      </p:sp>
      <p:sp>
        <p:nvSpPr>
          <p:cNvPr id="85" name="Shape 8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86" name="Shape 86"/>
        <p:cNvGrpSpPr/>
        <p:nvPr/>
      </p:nvGrpSpPr>
      <p:grpSpPr>
        <a:xfrm>
          <a:off x="0" y="0"/>
          <a:ext cx="0" cy="0"/>
          <a:chOff x="0" y="0"/>
          <a:chExt cx="0" cy="0"/>
        </a:xfrm>
      </p:grpSpPr>
      <p:sp>
        <p:nvSpPr>
          <p:cNvPr id="87" name="Shape 87"/>
          <p:cNvSpPr/>
          <p:nvPr/>
        </p:nvSpPr>
        <p:spPr>
          <a:xfrm>
            <a:off x="4572000" y="-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cxnSp>
        <p:nvCxnSpPr>
          <p:cNvPr id="88" name="Shape 88"/>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89" name="Shape 89"/>
          <p:cNvSpPr txBox="1"/>
          <p:nvPr>
            <p:ph type="title"/>
          </p:nvPr>
        </p:nvSpPr>
        <p:spPr>
          <a:xfrm>
            <a:off x="265500" y="929275"/>
            <a:ext cx="4045200" cy="1786200"/>
          </a:xfrm>
          <a:prstGeom prst="rect">
            <a:avLst/>
          </a:prstGeom>
        </p:spPr>
        <p:txBody>
          <a:bodyPr anchorCtr="0" anchor="b" bIns="91425" lIns="91425" rIns="91425" tIns="91425"/>
          <a:lstStyle>
            <a:lvl1pPr lvl="0" rtl="0" algn="ctr">
              <a:spcBef>
                <a:spcPts val="0"/>
              </a:spcBef>
              <a:buClr>
                <a:schemeClr val="lt2"/>
              </a:buClr>
              <a:defRPr>
                <a:solidFill>
                  <a:schemeClr val="lt2"/>
                </a:solidFill>
              </a:defRPr>
            </a:lvl1pPr>
            <a:lvl2pPr lvl="1" rtl="0" algn="ctr">
              <a:spcBef>
                <a:spcPts val="0"/>
              </a:spcBef>
              <a:buClr>
                <a:schemeClr val="lt2"/>
              </a:buClr>
              <a:defRPr>
                <a:solidFill>
                  <a:schemeClr val="lt2"/>
                </a:solidFill>
              </a:defRPr>
            </a:lvl2pPr>
            <a:lvl3pPr lvl="2" rtl="0" algn="ctr">
              <a:spcBef>
                <a:spcPts val="0"/>
              </a:spcBef>
              <a:buClr>
                <a:schemeClr val="lt2"/>
              </a:buClr>
              <a:defRPr>
                <a:solidFill>
                  <a:schemeClr val="lt2"/>
                </a:solidFill>
              </a:defRPr>
            </a:lvl3pPr>
            <a:lvl4pPr lvl="3" rtl="0" algn="ctr">
              <a:spcBef>
                <a:spcPts val="0"/>
              </a:spcBef>
              <a:buClr>
                <a:schemeClr val="lt2"/>
              </a:buClr>
              <a:defRPr>
                <a:solidFill>
                  <a:schemeClr val="lt2"/>
                </a:solidFill>
              </a:defRPr>
            </a:lvl4pPr>
            <a:lvl5pPr lvl="4" rtl="0" algn="ctr">
              <a:spcBef>
                <a:spcPts val="0"/>
              </a:spcBef>
              <a:buClr>
                <a:schemeClr val="lt2"/>
              </a:buClr>
              <a:defRPr>
                <a:solidFill>
                  <a:schemeClr val="lt2"/>
                </a:solidFill>
              </a:defRPr>
            </a:lvl5pPr>
            <a:lvl6pPr lvl="5" rtl="0" algn="ctr">
              <a:spcBef>
                <a:spcPts val="0"/>
              </a:spcBef>
              <a:buClr>
                <a:schemeClr val="lt2"/>
              </a:buClr>
              <a:defRPr>
                <a:solidFill>
                  <a:schemeClr val="lt2"/>
                </a:solidFill>
              </a:defRPr>
            </a:lvl6pPr>
            <a:lvl7pPr lvl="6" rtl="0" algn="ctr">
              <a:spcBef>
                <a:spcPts val="0"/>
              </a:spcBef>
              <a:buClr>
                <a:schemeClr val="lt2"/>
              </a:buClr>
              <a:defRPr>
                <a:solidFill>
                  <a:schemeClr val="lt2"/>
                </a:solidFill>
              </a:defRPr>
            </a:lvl7pPr>
            <a:lvl8pPr lvl="7" rtl="0" algn="ctr">
              <a:spcBef>
                <a:spcPts val="0"/>
              </a:spcBef>
              <a:buClr>
                <a:schemeClr val="lt2"/>
              </a:buClr>
              <a:defRPr>
                <a:solidFill>
                  <a:schemeClr val="lt2"/>
                </a:solidFill>
              </a:defRPr>
            </a:lvl8pPr>
            <a:lvl9pPr lvl="8" rtl="0" algn="ctr">
              <a:spcBef>
                <a:spcPts val="0"/>
              </a:spcBef>
              <a:buClr>
                <a:schemeClr val="lt2"/>
              </a:buClr>
              <a:defRPr>
                <a:solidFill>
                  <a:schemeClr val="lt2"/>
                </a:solidFill>
              </a:defRPr>
            </a:lvl9pPr>
          </a:lstStyle>
          <a:p/>
        </p:txBody>
      </p:sp>
      <p:sp>
        <p:nvSpPr>
          <p:cNvPr id="90" name="Shape 90"/>
          <p:cNvSpPr txBox="1"/>
          <p:nvPr>
            <p:ph idx="1" type="subTitle"/>
          </p:nvPr>
        </p:nvSpPr>
        <p:spPr>
          <a:xfrm>
            <a:off x="265500" y="2769000"/>
            <a:ext cx="4045200" cy="1574100"/>
          </a:xfrm>
          <a:prstGeom prst="rect">
            <a:avLst/>
          </a:prstGeom>
        </p:spPr>
        <p:txBody>
          <a:bodyPr anchorCtr="0" anchor="t" bIns="91425" lIns="91425" rIns="91425" tIns="91425"/>
          <a:lstStyle>
            <a:lvl1pPr lvl="0" rtl="0" algn="ctr">
              <a:lnSpc>
                <a:spcPct val="100000"/>
              </a:lnSpc>
              <a:spcBef>
                <a:spcPts val="0"/>
              </a:spcBef>
              <a:spcAft>
                <a:spcPts val="0"/>
              </a:spcAft>
              <a:buSzPct val="1000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ct val="1000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ct val="1000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ct val="1000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ct val="1000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ct val="1000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ct val="1000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ct val="1000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ct val="100000"/>
              <a:buFont typeface="Economica"/>
              <a:buNone/>
              <a:defRPr sz="2400">
                <a:latin typeface="Economica"/>
                <a:ea typeface="Economica"/>
                <a:cs typeface="Economica"/>
                <a:sym typeface="Economica"/>
              </a:defRPr>
            </a:lvl9pPr>
          </a:lstStyle>
          <a:p/>
        </p:txBody>
      </p:sp>
      <p:sp>
        <p:nvSpPr>
          <p:cNvPr id="91" name="Shape 91"/>
          <p:cNvSpPr txBox="1"/>
          <p:nvPr>
            <p:ph idx="2" type="body"/>
          </p:nvPr>
        </p:nvSpPr>
        <p:spPr>
          <a:xfrm>
            <a:off x="4939500" y="724200"/>
            <a:ext cx="3837000" cy="3695100"/>
          </a:xfrm>
          <a:prstGeom prst="rect">
            <a:avLst/>
          </a:prstGeom>
        </p:spPr>
        <p:txBody>
          <a:bodyPr anchorCtr="0" anchor="ctr" bIns="91425" lIns="91425" rIns="91425" tIns="91425"/>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92" name="Shape 9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93" name="Shape 93"/>
        <p:cNvGrpSpPr/>
        <p:nvPr/>
      </p:nvGrpSpPr>
      <p:grpSpPr>
        <a:xfrm>
          <a:off x="0" y="0"/>
          <a:ext cx="0" cy="0"/>
          <a:chOff x="0" y="0"/>
          <a:chExt cx="0" cy="0"/>
        </a:xfrm>
      </p:grpSpPr>
      <p:sp>
        <p:nvSpPr>
          <p:cNvPr id="94" name="Shape 94"/>
          <p:cNvSpPr txBox="1"/>
          <p:nvPr>
            <p:ph idx="1" type="body"/>
          </p:nvPr>
        </p:nvSpPr>
        <p:spPr>
          <a:xfrm>
            <a:off x="319500" y="4218925"/>
            <a:ext cx="5998800" cy="598800"/>
          </a:xfrm>
          <a:prstGeom prst="rect">
            <a:avLst/>
          </a:prstGeom>
        </p:spPr>
        <p:txBody>
          <a:bodyPr anchorCtr="0" anchor="ctr" bIns="91425" lIns="91425" rIns="91425" tIns="91425"/>
          <a:lstStyle>
            <a:lvl1pPr lvl="0" rtl="0">
              <a:lnSpc>
                <a:spcPct val="100000"/>
              </a:lnSpc>
              <a:spcBef>
                <a:spcPts val="0"/>
              </a:spcBef>
              <a:spcAft>
                <a:spcPts val="0"/>
              </a:spcAft>
              <a:buSzPct val="100000"/>
              <a:buFont typeface="Economica"/>
              <a:buNone/>
              <a:defRPr sz="2400">
                <a:latin typeface="Economica"/>
                <a:ea typeface="Economica"/>
                <a:cs typeface="Economica"/>
                <a:sym typeface="Economica"/>
              </a:defRPr>
            </a:lvl1pPr>
          </a:lstStyle>
          <a:p/>
        </p:txBody>
      </p:sp>
      <p:sp>
        <p:nvSpPr>
          <p:cNvPr id="95" name="Shape 9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96" name="Shape 96"/>
        <p:cNvGrpSpPr/>
        <p:nvPr/>
      </p:nvGrpSpPr>
      <p:grpSpPr>
        <a:xfrm>
          <a:off x="0" y="0"/>
          <a:ext cx="0" cy="0"/>
          <a:chOff x="0" y="0"/>
          <a:chExt cx="0" cy="0"/>
        </a:xfrm>
      </p:grpSpPr>
      <p:sp>
        <p:nvSpPr>
          <p:cNvPr id="97" name="Shape 97"/>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98" name="Shape 98"/>
          <p:cNvSpPr txBox="1"/>
          <p:nvPr>
            <p:ph type="title"/>
          </p:nvPr>
        </p:nvSpPr>
        <p:spPr>
          <a:xfrm>
            <a:off x="311700" y="957125"/>
            <a:ext cx="8520600" cy="2128800"/>
          </a:xfrm>
          <a:prstGeom prst="rect">
            <a:avLst/>
          </a:prstGeom>
        </p:spPr>
        <p:txBody>
          <a:bodyPr anchorCtr="0" anchor="ctr" bIns="91425" lIns="91425" rIns="91425" tIns="91425"/>
          <a:lstStyle>
            <a:lvl1pPr lvl="0" rtl="0" algn="ctr">
              <a:spcBef>
                <a:spcPts val="0"/>
              </a:spcBef>
              <a:buClr>
                <a:schemeClr val="lt2"/>
              </a:buClr>
              <a:buSzPct val="100000"/>
              <a:defRPr sz="16000">
                <a:solidFill>
                  <a:schemeClr val="lt2"/>
                </a:solidFill>
              </a:defRPr>
            </a:lvl1pPr>
            <a:lvl2pPr lvl="1" rtl="0" algn="ctr">
              <a:spcBef>
                <a:spcPts val="0"/>
              </a:spcBef>
              <a:buClr>
                <a:schemeClr val="lt2"/>
              </a:buClr>
              <a:buSzPct val="100000"/>
              <a:defRPr sz="16000">
                <a:solidFill>
                  <a:schemeClr val="lt2"/>
                </a:solidFill>
              </a:defRPr>
            </a:lvl2pPr>
            <a:lvl3pPr lvl="2" rtl="0" algn="ctr">
              <a:spcBef>
                <a:spcPts val="0"/>
              </a:spcBef>
              <a:buClr>
                <a:schemeClr val="lt2"/>
              </a:buClr>
              <a:buSzPct val="100000"/>
              <a:defRPr sz="16000">
                <a:solidFill>
                  <a:schemeClr val="lt2"/>
                </a:solidFill>
              </a:defRPr>
            </a:lvl3pPr>
            <a:lvl4pPr lvl="3" rtl="0" algn="ctr">
              <a:spcBef>
                <a:spcPts val="0"/>
              </a:spcBef>
              <a:buClr>
                <a:schemeClr val="lt2"/>
              </a:buClr>
              <a:buSzPct val="100000"/>
              <a:defRPr sz="16000">
                <a:solidFill>
                  <a:schemeClr val="lt2"/>
                </a:solidFill>
              </a:defRPr>
            </a:lvl4pPr>
            <a:lvl5pPr lvl="4" rtl="0" algn="ctr">
              <a:spcBef>
                <a:spcPts val="0"/>
              </a:spcBef>
              <a:buClr>
                <a:schemeClr val="lt2"/>
              </a:buClr>
              <a:buSzPct val="100000"/>
              <a:defRPr sz="16000">
                <a:solidFill>
                  <a:schemeClr val="lt2"/>
                </a:solidFill>
              </a:defRPr>
            </a:lvl5pPr>
            <a:lvl6pPr lvl="5" rtl="0" algn="ctr">
              <a:spcBef>
                <a:spcPts val="0"/>
              </a:spcBef>
              <a:buClr>
                <a:schemeClr val="lt2"/>
              </a:buClr>
              <a:buSzPct val="100000"/>
              <a:defRPr sz="16000">
                <a:solidFill>
                  <a:schemeClr val="lt2"/>
                </a:solidFill>
              </a:defRPr>
            </a:lvl6pPr>
            <a:lvl7pPr lvl="6" rtl="0" algn="ctr">
              <a:spcBef>
                <a:spcPts val="0"/>
              </a:spcBef>
              <a:buClr>
                <a:schemeClr val="lt2"/>
              </a:buClr>
              <a:buSzPct val="100000"/>
              <a:defRPr sz="16000">
                <a:solidFill>
                  <a:schemeClr val="lt2"/>
                </a:solidFill>
              </a:defRPr>
            </a:lvl7pPr>
            <a:lvl8pPr lvl="7" rtl="0" algn="ctr">
              <a:spcBef>
                <a:spcPts val="0"/>
              </a:spcBef>
              <a:buClr>
                <a:schemeClr val="lt2"/>
              </a:buClr>
              <a:buSzPct val="100000"/>
              <a:defRPr sz="16000">
                <a:solidFill>
                  <a:schemeClr val="lt2"/>
                </a:solidFill>
              </a:defRPr>
            </a:lvl8pPr>
            <a:lvl9pPr lvl="8" rtl="0" algn="ctr">
              <a:spcBef>
                <a:spcPts val="0"/>
              </a:spcBef>
              <a:buClr>
                <a:schemeClr val="lt2"/>
              </a:buClr>
              <a:buSzPct val="100000"/>
              <a:defRPr sz="16000">
                <a:solidFill>
                  <a:schemeClr val="lt2"/>
                </a:solidFill>
              </a:defRPr>
            </a:lvl9pPr>
          </a:lstStyle>
          <a:p/>
        </p:txBody>
      </p:sp>
      <p:sp>
        <p:nvSpPr>
          <p:cNvPr id="99" name="Shape 99"/>
          <p:cNvSpPr txBox="1"/>
          <p:nvPr>
            <p:ph idx="1" type="body"/>
          </p:nvPr>
        </p:nvSpPr>
        <p:spPr>
          <a:xfrm>
            <a:off x="311700" y="3162000"/>
            <a:ext cx="8520600" cy="10716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100" name="Shape 10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01" name="Shape 101"/>
        <p:cNvGrpSpPr/>
        <p:nvPr/>
      </p:nvGrpSpPr>
      <p:grpSpPr>
        <a:xfrm>
          <a:off x="0" y="0"/>
          <a:ext cx="0" cy="0"/>
          <a:chOff x="0" y="0"/>
          <a:chExt cx="0" cy="0"/>
        </a:xfrm>
      </p:grpSpPr>
      <p:sp>
        <p:nvSpPr>
          <p:cNvPr id="102" name="Shape 10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311700" y="315925"/>
            <a:ext cx="8520600" cy="831300"/>
          </a:xfrm>
          <a:prstGeom prst="rect">
            <a:avLst/>
          </a:prstGeom>
          <a:noFill/>
          <a:ln>
            <a:noFill/>
          </a:ln>
        </p:spPr>
        <p:txBody>
          <a:bodyPr anchorCtr="0" anchor="b" bIns="91425" lIns="91425" rIns="91425" tIns="91425"/>
          <a:lstStyle>
            <a:lvl1pPr lvl="0" rtl="0">
              <a:spcBef>
                <a:spcPts val="0"/>
              </a:spcBef>
              <a:buClr>
                <a:schemeClr val="dk1"/>
              </a:buClr>
              <a:buSzPct val="100000"/>
              <a:buFont typeface="Economica"/>
              <a:buNone/>
              <a:defRPr sz="4200">
                <a:solidFill>
                  <a:schemeClr val="dk1"/>
                </a:solidFill>
                <a:latin typeface="Economica"/>
                <a:ea typeface="Economica"/>
                <a:cs typeface="Economica"/>
                <a:sym typeface="Economica"/>
              </a:defRPr>
            </a:lvl1pPr>
            <a:lvl2pPr lvl="1" rtl="0">
              <a:spcBef>
                <a:spcPts val="0"/>
              </a:spcBef>
              <a:buClr>
                <a:schemeClr val="dk1"/>
              </a:buClr>
              <a:buSzPct val="100000"/>
              <a:buFont typeface="Economica"/>
              <a:buNone/>
              <a:defRPr sz="4200">
                <a:solidFill>
                  <a:schemeClr val="dk1"/>
                </a:solidFill>
                <a:latin typeface="Economica"/>
                <a:ea typeface="Economica"/>
                <a:cs typeface="Economica"/>
                <a:sym typeface="Economica"/>
              </a:defRPr>
            </a:lvl2pPr>
            <a:lvl3pPr lvl="2" rtl="0">
              <a:spcBef>
                <a:spcPts val="0"/>
              </a:spcBef>
              <a:buClr>
                <a:schemeClr val="dk1"/>
              </a:buClr>
              <a:buSzPct val="100000"/>
              <a:buFont typeface="Economica"/>
              <a:buNone/>
              <a:defRPr sz="4200">
                <a:solidFill>
                  <a:schemeClr val="dk1"/>
                </a:solidFill>
                <a:latin typeface="Economica"/>
                <a:ea typeface="Economica"/>
                <a:cs typeface="Economica"/>
                <a:sym typeface="Economica"/>
              </a:defRPr>
            </a:lvl3pPr>
            <a:lvl4pPr lvl="3" rtl="0">
              <a:spcBef>
                <a:spcPts val="0"/>
              </a:spcBef>
              <a:buClr>
                <a:schemeClr val="dk1"/>
              </a:buClr>
              <a:buSzPct val="100000"/>
              <a:buFont typeface="Economica"/>
              <a:buNone/>
              <a:defRPr sz="4200">
                <a:solidFill>
                  <a:schemeClr val="dk1"/>
                </a:solidFill>
                <a:latin typeface="Economica"/>
                <a:ea typeface="Economica"/>
                <a:cs typeface="Economica"/>
                <a:sym typeface="Economica"/>
              </a:defRPr>
            </a:lvl4pPr>
            <a:lvl5pPr lvl="4" rtl="0">
              <a:spcBef>
                <a:spcPts val="0"/>
              </a:spcBef>
              <a:buClr>
                <a:schemeClr val="dk1"/>
              </a:buClr>
              <a:buSzPct val="100000"/>
              <a:buFont typeface="Economica"/>
              <a:buNone/>
              <a:defRPr sz="4200">
                <a:solidFill>
                  <a:schemeClr val="dk1"/>
                </a:solidFill>
                <a:latin typeface="Economica"/>
                <a:ea typeface="Economica"/>
                <a:cs typeface="Economica"/>
                <a:sym typeface="Economica"/>
              </a:defRPr>
            </a:lvl5pPr>
            <a:lvl6pPr lvl="5" rtl="0">
              <a:spcBef>
                <a:spcPts val="0"/>
              </a:spcBef>
              <a:buClr>
                <a:schemeClr val="dk1"/>
              </a:buClr>
              <a:buSzPct val="100000"/>
              <a:buFont typeface="Economica"/>
              <a:buNone/>
              <a:defRPr sz="4200">
                <a:solidFill>
                  <a:schemeClr val="dk1"/>
                </a:solidFill>
                <a:latin typeface="Economica"/>
                <a:ea typeface="Economica"/>
                <a:cs typeface="Economica"/>
                <a:sym typeface="Economica"/>
              </a:defRPr>
            </a:lvl6pPr>
            <a:lvl7pPr lvl="6" rtl="0">
              <a:spcBef>
                <a:spcPts val="0"/>
              </a:spcBef>
              <a:buClr>
                <a:schemeClr val="dk1"/>
              </a:buClr>
              <a:buSzPct val="100000"/>
              <a:buFont typeface="Economica"/>
              <a:buNone/>
              <a:defRPr sz="4200">
                <a:solidFill>
                  <a:schemeClr val="dk1"/>
                </a:solidFill>
                <a:latin typeface="Economica"/>
                <a:ea typeface="Economica"/>
                <a:cs typeface="Economica"/>
                <a:sym typeface="Economica"/>
              </a:defRPr>
            </a:lvl7pPr>
            <a:lvl8pPr lvl="7" rtl="0">
              <a:spcBef>
                <a:spcPts val="0"/>
              </a:spcBef>
              <a:buClr>
                <a:schemeClr val="dk1"/>
              </a:buClr>
              <a:buSzPct val="100000"/>
              <a:buFont typeface="Economica"/>
              <a:buNone/>
              <a:defRPr sz="4200">
                <a:solidFill>
                  <a:schemeClr val="dk1"/>
                </a:solidFill>
                <a:latin typeface="Economica"/>
                <a:ea typeface="Economica"/>
                <a:cs typeface="Economica"/>
                <a:sym typeface="Economica"/>
              </a:defRPr>
            </a:lvl8pPr>
            <a:lvl9pPr lvl="8" rtl="0">
              <a:spcBef>
                <a:spcPts val="0"/>
              </a:spcBef>
              <a:buClr>
                <a:schemeClr val="dk1"/>
              </a:buClr>
              <a:buSzPct val="100000"/>
              <a:buFont typeface="Economica"/>
              <a:buNone/>
              <a:defRPr sz="4200">
                <a:solidFill>
                  <a:schemeClr val="dk1"/>
                </a:solidFill>
                <a:latin typeface="Economica"/>
                <a:ea typeface="Economica"/>
                <a:cs typeface="Economica"/>
                <a:sym typeface="Economica"/>
              </a:defRPr>
            </a:lvl9pPr>
          </a:lstStyle>
          <a:p/>
        </p:txBody>
      </p:sp>
      <p:sp>
        <p:nvSpPr>
          <p:cNvPr id="52" name="Shape 52"/>
          <p:cNvSpPr txBox="1"/>
          <p:nvPr>
            <p:ph idx="1" type="body"/>
          </p:nvPr>
        </p:nvSpPr>
        <p:spPr>
          <a:xfrm>
            <a:off x="311700" y="1225225"/>
            <a:ext cx="8520600" cy="33540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dk1"/>
              </a:buClr>
              <a:buSzPct val="100000"/>
              <a:buFont typeface="Open Sans"/>
              <a:defRPr sz="1800">
                <a:solidFill>
                  <a:schemeClr val="dk1"/>
                </a:solidFill>
                <a:latin typeface="Open Sans"/>
                <a:ea typeface="Open Sans"/>
                <a:cs typeface="Open Sans"/>
                <a:sym typeface="Open Sans"/>
              </a:defRPr>
            </a:lvl1pPr>
            <a:lvl2pPr lvl="1" rtl="0">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2pPr>
            <a:lvl3pPr lvl="2" rtl="0">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3pPr>
            <a:lvl4pPr lvl="3" rtl="0">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4pPr>
            <a:lvl5pPr lvl="4" rtl="0">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5pPr>
            <a:lvl6pPr lvl="5" rtl="0">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6pPr>
            <a:lvl7pPr lvl="6" rtl="0">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7pPr>
            <a:lvl8pPr lvl="7" rtl="0">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8pPr>
            <a:lvl9pPr lvl="8" rtl="0">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9pPr>
          </a:lstStyle>
          <a:p/>
        </p:txBody>
      </p:sp>
      <p:sp>
        <p:nvSpPr>
          <p:cNvPr id="53" name="Shape 53"/>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dk1"/>
                </a:solidFill>
                <a:latin typeface="Economica"/>
                <a:ea typeface="Economica"/>
                <a:cs typeface="Economica"/>
                <a:sym typeface="Economica"/>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0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02.jpg"/><Relationship Id="rId4" Type="http://schemas.openxmlformats.org/officeDocument/2006/relationships/image" Target="../media/image0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hyperlink" Target="http://youtube.com/v/Qq4hDrukryo" TargetMode="External"/><Relationship Id="rId4" Type="http://schemas.openxmlformats.org/officeDocument/2006/relationships/image" Target="../media/image0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06.jp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1.jpg"/><Relationship Id="rId4" Type="http://schemas.openxmlformats.org/officeDocument/2006/relationships/image" Target="../media/image0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hyperlink" Target="http://youtube.com/v/jNlYnCBQuAI" TargetMode="External"/><Relationship Id="rId4" Type="http://schemas.openxmlformats.org/officeDocument/2006/relationships/image" Target="../media/image0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0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0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0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773700" y="965650"/>
            <a:ext cx="7596600" cy="1530600"/>
          </a:xfrm>
          <a:prstGeom prst="rect">
            <a:avLst/>
          </a:prstGeom>
        </p:spPr>
        <p:txBody>
          <a:bodyPr anchorCtr="0" anchor="ctr" bIns="91425" lIns="91425" rIns="91425" tIns="91425">
            <a:noAutofit/>
          </a:bodyPr>
          <a:lstStyle/>
          <a:p>
            <a:pPr lvl="0" rtl="0">
              <a:spcBef>
                <a:spcPts val="0"/>
              </a:spcBef>
              <a:buNone/>
            </a:pPr>
            <a:r>
              <a:rPr lang="en"/>
              <a:t>Latent Damage and Reliability in Semiconductor Devices</a:t>
            </a:r>
          </a:p>
        </p:txBody>
      </p:sp>
      <p:sp>
        <p:nvSpPr>
          <p:cNvPr id="108" name="Shape 108"/>
          <p:cNvSpPr txBox="1"/>
          <p:nvPr>
            <p:ph idx="4294967295" type="subTitle"/>
          </p:nvPr>
        </p:nvSpPr>
        <p:spPr>
          <a:xfrm>
            <a:off x="671250" y="2889975"/>
            <a:ext cx="7801500" cy="1530600"/>
          </a:xfrm>
          <a:prstGeom prst="rect">
            <a:avLst/>
          </a:prstGeom>
        </p:spPr>
        <p:txBody>
          <a:bodyPr anchorCtr="0" anchor="t" bIns="91425" lIns="91425" rIns="91425" tIns="91425">
            <a:noAutofit/>
          </a:bodyPr>
          <a:lstStyle/>
          <a:p>
            <a:pPr lvl="0" rtl="0" algn="ctr">
              <a:spcBef>
                <a:spcPts val="0"/>
              </a:spcBef>
              <a:buNone/>
            </a:pPr>
            <a:r>
              <a:rPr lang="en" sz="1800"/>
              <a:t>May1625 - Advisor &amp; Client: Dr. Randy Geiger</a:t>
            </a:r>
          </a:p>
          <a:p>
            <a:pPr lvl="0" rtl="0">
              <a:spcBef>
                <a:spcPts val="0"/>
              </a:spcBef>
              <a:buNone/>
            </a:pPr>
            <a:r>
              <a:rPr lang="en" sz="1800"/>
              <a:t>Sean Santella	Hayle Olson		David Ackerman		Jaehyuk Han</a:t>
            </a:r>
          </a:p>
          <a:p>
            <a:pPr lvl="0" rtl="0" algn="ctr">
              <a:spcBef>
                <a:spcPts val="0"/>
              </a:spcBef>
              <a:buNone/>
            </a:pPr>
            <a:r>
              <a:rPr lang="en"/>
              <a:t>04/27/16</a:t>
            </a:r>
          </a:p>
        </p:txBody>
      </p:sp>
      <p:cxnSp>
        <p:nvCxnSpPr>
          <p:cNvPr id="109" name="Shape 109"/>
          <p:cNvCxnSpPr/>
          <p:nvPr/>
        </p:nvCxnSpPr>
        <p:spPr>
          <a:xfrm>
            <a:off x="0" y="168500"/>
            <a:ext cx="773099" cy="634200"/>
          </a:xfrm>
          <a:prstGeom prst="bentConnector3">
            <a:avLst>
              <a:gd fmla="val 50000" name="adj1"/>
            </a:avLst>
          </a:prstGeom>
          <a:noFill/>
          <a:ln cap="flat" cmpd="sng" w="38100">
            <a:solidFill>
              <a:schemeClr val="dk2"/>
            </a:solidFill>
            <a:prstDash val="solid"/>
            <a:round/>
            <a:headEnd len="lg" w="lg" type="none"/>
            <a:tailEnd len="lg" w="lg" type="none"/>
          </a:ln>
        </p:spPr>
      </p:cxnSp>
      <p:cxnSp>
        <p:nvCxnSpPr>
          <p:cNvPr id="110" name="Shape 110"/>
          <p:cNvCxnSpPr/>
          <p:nvPr/>
        </p:nvCxnSpPr>
        <p:spPr>
          <a:xfrm>
            <a:off x="525250" y="0"/>
            <a:ext cx="0" cy="644100"/>
          </a:xfrm>
          <a:prstGeom prst="straightConnector1">
            <a:avLst/>
          </a:prstGeom>
          <a:noFill/>
          <a:ln cap="flat" cmpd="sng" w="38100">
            <a:solidFill>
              <a:schemeClr val="dk2"/>
            </a:solidFill>
            <a:prstDash val="solid"/>
            <a:round/>
            <a:headEnd len="lg" w="lg" type="none"/>
            <a:tailEnd len="lg" w="lg" type="none"/>
          </a:ln>
        </p:spPr>
      </p:cxnSp>
      <p:sp>
        <p:nvSpPr>
          <p:cNvPr id="111" name="Shape 111"/>
          <p:cNvSpPr/>
          <p:nvPr/>
        </p:nvSpPr>
        <p:spPr>
          <a:xfrm>
            <a:off x="494950" y="631725"/>
            <a:ext cx="60600" cy="60600"/>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2" name="Shape 112"/>
          <p:cNvSpPr/>
          <p:nvPr/>
        </p:nvSpPr>
        <p:spPr>
          <a:xfrm>
            <a:off x="766900" y="774300"/>
            <a:ext cx="60600" cy="60600"/>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13" name="Shape 113"/>
          <p:cNvCxnSpPr/>
          <p:nvPr/>
        </p:nvCxnSpPr>
        <p:spPr>
          <a:xfrm>
            <a:off x="672000" y="0"/>
            <a:ext cx="0" cy="644100"/>
          </a:xfrm>
          <a:prstGeom prst="straightConnector1">
            <a:avLst/>
          </a:prstGeom>
          <a:noFill/>
          <a:ln cap="flat" cmpd="sng" w="38100">
            <a:solidFill>
              <a:schemeClr val="dk2"/>
            </a:solidFill>
            <a:prstDash val="solid"/>
            <a:round/>
            <a:headEnd len="lg" w="lg" type="none"/>
            <a:tailEnd len="lg" w="lg" type="none"/>
          </a:ln>
        </p:spPr>
      </p:cxnSp>
      <p:sp>
        <p:nvSpPr>
          <p:cNvPr id="114" name="Shape 114"/>
          <p:cNvSpPr/>
          <p:nvPr/>
        </p:nvSpPr>
        <p:spPr>
          <a:xfrm>
            <a:off x="641700" y="631725"/>
            <a:ext cx="60600" cy="60600"/>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15" name="Shape 115"/>
          <p:cNvCxnSpPr/>
          <p:nvPr/>
        </p:nvCxnSpPr>
        <p:spPr>
          <a:xfrm>
            <a:off x="818750" y="0"/>
            <a:ext cx="0" cy="644100"/>
          </a:xfrm>
          <a:prstGeom prst="straightConnector1">
            <a:avLst/>
          </a:prstGeom>
          <a:noFill/>
          <a:ln cap="flat" cmpd="sng" w="38100">
            <a:solidFill>
              <a:schemeClr val="dk2"/>
            </a:solidFill>
            <a:prstDash val="solid"/>
            <a:round/>
            <a:headEnd len="lg" w="lg" type="none"/>
            <a:tailEnd len="lg" w="lg" type="none"/>
          </a:ln>
        </p:spPr>
      </p:cxnSp>
      <p:sp>
        <p:nvSpPr>
          <p:cNvPr id="116" name="Shape 116"/>
          <p:cNvSpPr/>
          <p:nvPr/>
        </p:nvSpPr>
        <p:spPr>
          <a:xfrm>
            <a:off x="788450" y="631725"/>
            <a:ext cx="60600" cy="60600"/>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17" name="Shape 117"/>
          <p:cNvCxnSpPr/>
          <p:nvPr/>
        </p:nvCxnSpPr>
        <p:spPr>
          <a:xfrm>
            <a:off x="-3100" y="61950"/>
            <a:ext cx="381600" cy="0"/>
          </a:xfrm>
          <a:prstGeom prst="straightConnector1">
            <a:avLst/>
          </a:prstGeom>
          <a:noFill/>
          <a:ln cap="flat" cmpd="sng" w="38100">
            <a:solidFill>
              <a:schemeClr val="dk2"/>
            </a:solidFill>
            <a:prstDash val="solid"/>
            <a:round/>
            <a:headEnd len="lg" w="lg" type="none"/>
            <a:tailEnd len="lg" w="lg" type="none"/>
          </a:ln>
        </p:spPr>
      </p:cxnSp>
      <p:sp>
        <p:nvSpPr>
          <p:cNvPr id="118" name="Shape 118"/>
          <p:cNvSpPr/>
          <p:nvPr/>
        </p:nvSpPr>
        <p:spPr>
          <a:xfrm>
            <a:off x="356250" y="31650"/>
            <a:ext cx="60600" cy="60600"/>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19" name="Shape 119"/>
          <p:cNvCxnSpPr/>
          <p:nvPr/>
        </p:nvCxnSpPr>
        <p:spPr>
          <a:xfrm>
            <a:off x="0" y="277500"/>
            <a:ext cx="171000" cy="0"/>
          </a:xfrm>
          <a:prstGeom prst="straightConnector1">
            <a:avLst/>
          </a:prstGeom>
          <a:noFill/>
          <a:ln cap="flat" cmpd="sng" w="38100">
            <a:solidFill>
              <a:schemeClr val="dk2"/>
            </a:solidFill>
            <a:prstDash val="solid"/>
            <a:round/>
            <a:headEnd len="lg" w="lg" type="none"/>
            <a:tailEnd len="lg" w="lg" type="none"/>
          </a:ln>
        </p:spPr>
      </p:cxnSp>
      <p:cxnSp>
        <p:nvCxnSpPr>
          <p:cNvPr id="120" name="Shape 120"/>
          <p:cNvCxnSpPr/>
          <p:nvPr/>
        </p:nvCxnSpPr>
        <p:spPr>
          <a:xfrm>
            <a:off x="155900" y="271550"/>
            <a:ext cx="106500" cy="108900"/>
          </a:xfrm>
          <a:prstGeom prst="straightConnector1">
            <a:avLst/>
          </a:prstGeom>
          <a:noFill/>
          <a:ln cap="flat" cmpd="sng" w="38100">
            <a:solidFill>
              <a:schemeClr val="dk2"/>
            </a:solidFill>
            <a:prstDash val="solid"/>
            <a:round/>
            <a:headEnd len="lg" w="lg" type="none"/>
            <a:tailEnd len="lg" w="lg" type="none"/>
          </a:ln>
        </p:spPr>
      </p:cxnSp>
      <p:cxnSp>
        <p:nvCxnSpPr>
          <p:cNvPr id="121" name="Shape 121"/>
          <p:cNvCxnSpPr/>
          <p:nvPr/>
        </p:nvCxnSpPr>
        <p:spPr>
          <a:xfrm>
            <a:off x="256925" y="366325"/>
            <a:ext cx="1200" cy="411300"/>
          </a:xfrm>
          <a:prstGeom prst="straightConnector1">
            <a:avLst/>
          </a:prstGeom>
          <a:noFill/>
          <a:ln cap="flat" cmpd="sng" w="38100">
            <a:solidFill>
              <a:schemeClr val="dk2"/>
            </a:solidFill>
            <a:prstDash val="solid"/>
            <a:round/>
            <a:headEnd len="lg" w="lg" type="none"/>
            <a:tailEnd len="lg" w="lg" type="none"/>
          </a:ln>
        </p:spPr>
      </p:cxnSp>
      <p:sp>
        <p:nvSpPr>
          <p:cNvPr id="122" name="Shape 122"/>
          <p:cNvSpPr/>
          <p:nvPr/>
        </p:nvSpPr>
        <p:spPr>
          <a:xfrm>
            <a:off x="227225" y="766850"/>
            <a:ext cx="60600" cy="60600"/>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23" name="Shape 123"/>
          <p:cNvCxnSpPr/>
          <p:nvPr/>
        </p:nvCxnSpPr>
        <p:spPr>
          <a:xfrm>
            <a:off x="962400" y="463025"/>
            <a:ext cx="106500" cy="108900"/>
          </a:xfrm>
          <a:prstGeom prst="straightConnector1">
            <a:avLst/>
          </a:prstGeom>
          <a:noFill/>
          <a:ln cap="flat" cmpd="sng" w="38100">
            <a:solidFill>
              <a:schemeClr val="dk2"/>
            </a:solidFill>
            <a:prstDash val="solid"/>
            <a:round/>
            <a:headEnd len="lg" w="lg" type="none"/>
            <a:tailEnd len="lg" w="lg" type="none"/>
          </a:ln>
        </p:spPr>
      </p:cxnSp>
      <p:cxnSp>
        <p:nvCxnSpPr>
          <p:cNvPr id="124" name="Shape 124"/>
          <p:cNvCxnSpPr/>
          <p:nvPr/>
        </p:nvCxnSpPr>
        <p:spPr>
          <a:xfrm rot="10800000">
            <a:off x="965500" y="0"/>
            <a:ext cx="2400" cy="475800"/>
          </a:xfrm>
          <a:prstGeom prst="straightConnector1">
            <a:avLst/>
          </a:prstGeom>
          <a:noFill/>
          <a:ln cap="flat" cmpd="sng" w="38100">
            <a:solidFill>
              <a:schemeClr val="dk2"/>
            </a:solidFill>
            <a:prstDash val="solid"/>
            <a:round/>
            <a:headEnd len="lg" w="lg" type="none"/>
            <a:tailEnd len="lg" w="lg" type="none"/>
          </a:ln>
        </p:spPr>
      </p:cxnSp>
      <p:sp>
        <p:nvSpPr>
          <p:cNvPr id="125" name="Shape 125"/>
          <p:cNvSpPr/>
          <p:nvPr/>
        </p:nvSpPr>
        <p:spPr>
          <a:xfrm>
            <a:off x="1051075" y="556300"/>
            <a:ext cx="60600" cy="60600"/>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type="title"/>
          </p:nvPr>
        </p:nvSpPr>
        <p:spPr>
          <a:xfrm>
            <a:off x="311700" y="315925"/>
            <a:ext cx="8520600" cy="831300"/>
          </a:xfrm>
          <a:prstGeom prst="rect">
            <a:avLst/>
          </a:prstGeom>
        </p:spPr>
        <p:txBody>
          <a:bodyPr anchorCtr="0" anchor="b" bIns="91425" lIns="91425" rIns="91425" tIns="91425">
            <a:noAutofit/>
          </a:bodyPr>
          <a:lstStyle/>
          <a:p>
            <a:pPr lvl="0" rtl="0" algn="ctr">
              <a:spcBef>
                <a:spcPts val="0"/>
              </a:spcBef>
              <a:buNone/>
            </a:pPr>
            <a:r>
              <a:rPr lang="en"/>
              <a:t>ESD Stress Setup</a:t>
            </a:r>
          </a:p>
        </p:txBody>
      </p:sp>
      <p:pic>
        <p:nvPicPr>
          <p:cNvPr id="209" name="Shape 209"/>
          <p:cNvPicPr preferRelativeResize="0"/>
          <p:nvPr/>
        </p:nvPicPr>
        <p:blipFill>
          <a:blip r:embed="rId3">
            <a:alphaModFix/>
          </a:blip>
          <a:stretch>
            <a:fillRect/>
          </a:stretch>
        </p:blipFill>
        <p:spPr>
          <a:xfrm>
            <a:off x="1517562" y="1172175"/>
            <a:ext cx="6108876" cy="3384224"/>
          </a:xfrm>
          <a:prstGeom prst="rect">
            <a:avLst/>
          </a:prstGeom>
          <a:noFill/>
          <a:ln>
            <a:noFill/>
          </a:ln>
        </p:spPr>
      </p:pic>
      <p:sp>
        <p:nvSpPr>
          <p:cNvPr id="210" name="Shape 210"/>
          <p:cNvSpPr/>
          <p:nvPr/>
        </p:nvSpPr>
        <p:spPr>
          <a:xfrm>
            <a:off x="2500725" y="1694912"/>
            <a:ext cx="1873500" cy="502500"/>
          </a:xfrm>
          <a:prstGeom prst="ellipse">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1" name="Shape 211"/>
          <p:cNvSpPr txBox="1"/>
          <p:nvPr/>
        </p:nvSpPr>
        <p:spPr>
          <a:xfrm>
            <a:off x="1638950" y="1312825"/>
            <a:ext cx="2494200" cy="278100"/>
          </a:xfrm>
          <a:prstGeom prst="rect">
            <a:avLst/>
          </a:prstGeom>
          <a:noFill/>
          <a:ln>
            <a:noFill/>
          </a:ln>
        </p:spPr>
        <p:txBody>
          <a:bodyPr anchorCtr="0" anchor="ctr" bIns="91425" lIns="91425" rIns="91425" tIns="91425">
            <a:noAutofit/>
          </a:bodyPr>
          <a:lstStyle/>
          <a:p>
            <a:pPr lvl="0" rtl="0" algn="ctr">
              <a:spcBef>
                <a:spcPts val="0"/>
              </a:spcBef>
              <a:buNone/>
            </a:pPr>
            <a:r>
              <a:rPr b="1" lang="en">
                <a:solidFill>
                  <a:srgbClr val="FF0000"/>
                </a:solidFill>
              </a:rPr>
              <a:t>Charge/Discharge to DUT</a:t>
            </a:r>
          </a:p>
        </p:txBody>
      </p:sp>
      <p:sp>
        <p:nvSpPr>
          <p:cNvPr id="212" name="Shape 212"/>
          <p:cNvSpPr txBox="1"/>
          <p:nvPr/>
        </p:nvSpPr>
        <p:spPr>
          <a:xfrm>
            <a:off x="4374225" y="1312825"/>
            <a:ext cx="1824300" cy="278100"/>
          </a:xfrm>
          <a:prstGeom prst="rect">
            <a:avLst/>
          </a:prstGeom>
          <a:noFill/>
          <a:ln>
            <a:noFill/>
          </a:ln>
        </p:spPr>
        <p:txBody>
          <a:bodyPr anchorCtr="0" anchor="ctr" bIns="91425" lIns="91425" rIns="91425" tIns="91425">
            <a:noAutofit/>
          </a:bodyPr>
          <a:lstStyle/>
          <a:p>
            <a:pPr lvl="0" rtl="0" algn="ctr">
              <a:spcBef>
                <a:spcPts val="0"/>
              </a:spcBef>
              <a:buNone/>
            </a:pPr>
            <a:r>
              <a:rPr b="1" lang="en">
                <a:solidFill>
                  <a:srgbClr val="FF0000"/>
                </a:solidFill>
              </a:rPr>
              <a:t>HV Stepped Down</a:t>
            </a:r>
          </a:p>
        </p:txBody>
      </p:sp>
      <p:cxnSp>
        <p:nvCxnSpPr>
          <p:cNvPr id="213" name="Shape 213"/>
          <p:cNvCxnSpPr>
            <a:stCxn id="212" idx="2"/>
          </p:cNvCxnSpPr>
          <p:nvPr/>
        </p:nvCxnSpPr>
        <p:spPr>
          <a:xfrm flipH="1">
            <a:off x="4710975" y="1590925"/>
            <a:ext cx="575400" cy="386100"/>
          </a:xfrm>
          <a:prstGeom prst="straightConnector1">
            <a:avLst/>
          </a:prstGeom>
          <a:noFill/>
          <a:ln cap="flat" cmpd="sng" w="9525">
            <a:solidFill>
              <a:srgbClr val="FF0000"/>
            </a:solidFill>
            <a:prstDash val="solid"/>
            <a:round/>
            <a:headEnd len="lg" w="lg" type="none"/>
            <a:tailEnd len="lg" w="lg" type="triangle"/>
          </a:ln>
        </p:spPr>
      </p:cxnSp>
      <p:sp>
        <p:nvSpPr>
          <p:cNvPr id="214" name="Shape 214"/>
          <p:cNvSpPr txBox="1"/>
          <p:nvPr/>
        </p:nvSpPr>
        <p:spPr>
          <a:xfrm>
            <a:off x="6822250" y="1743300"/>
            <a:ext cx="922800" cy="278100"/>
          </a:xfrm>
          <a:prstGeom prst="rect">
            <a:avLst/>
          </a:prstGeom>
          <a:noFill/>
          <a:ln>
            <a:noFill/>
          </a:ln>
        </p:spPr>
        <p:txBody>
          <a:bodyPr anchorCtr="0" anchor="ctr" bIns="91425" lIns="91425" rIns="91425" tIns="91425">
            <a:noAutofit/>
          </a:bodyPr>
          <a:lstStyle/>
          <a:p>
            <a:pPr lvl="0" rtl="0" algn="ctr">
              <a:spcBef>
                <a:spcPts val="0"/>
              </a:spcBef>
              <a:buNone/>
            </a:pPr>
            <a:r>
              <a:rPr b="1" lang="en">
                <a:solidFill>
                  <a:srgbClr val="FF0000"/>
                </a:solidFill>
              </a:rPr>
              <a:t>HV Input</a:t>
            </a:r>
          </a:p>
        </p:txBody>
      </p:sp>
      <p:cxnSp>
        <p:nvCxnSpPr>
          <p:cNvPr id="215" name="Shape 215"/>
          <p:cNvCxnSpPr>
            <a:stCxn id="214" idx="2"/>
          </p:cNvCxnSpPr>
          <p:nvPr/>
        </p:nvCxnSpPr>
        <p:spPr>
          <a:xfrm>
            <a:off x="7283650" y="2021400"/>
            <a:ext cx="93000" cy="630900"/>
          </a:xfrm>
          <a:prstGeom prst="straightConnector1">
            <a:avLst/>
          </a:prstGeom>
          <a:noFill/>
          <a:ln cap="flat" cmpd="sng" w="9525">
            <a:solidFill>
              <a:srgbClr val="FF0000"/>
            </a:solidFill>
            <a:prstDash val="solid"/>
            <a:round/>
            <a:headEnd len="lg" w="lg" type="none"/>
            <a:tailEnd len="lg" w="lg" type="triangle"/>
          </a:ln>
        </p:spPr>
      </p:cxnSp>
      <p:sp>
        <p:nvSpPr>
          <p:cNvPr id="216" name="Shape 216"/>
          <p:cNvSpPr txBox="1"/>
          <p:nvPr/>
        </p:nvSpPr>
        <p:spPr>
          <a:xfrm>
            <a:off x="6326875" y="3571575"/>
            <a:ext cx="922800" cy="459900"/>
          </a:xfrm>
          <a:prstGeom prst="rect">
            <a:avLst/>
          </a:prstGeom>
          <a:noFill/>
          <a:ln>
            <a:noFill/>
          </a:ln>
        </p:spPr>
        <p:txBody>
          <a:bodyPr anchorCtr="0" anchor="ctr" bIns="91425" lIns="91425" rIns="91425" tIns="91425">
            <a:noAutofit/>
          </a:bodyPr>
          <a:lstStyle/>
          <a:p>
            <a:pPr lvl="0" rtl="0" algn="l">
              <a:spcBef>
                <a:spcPts val="0"/>
              </a:spcBef>
              <a:buNone/>
            </a:pPr>
            <a:r>
              <a:rPr b="1" lang="en">
                <a:solidFill>
                  <a:srgbClr val="FF0000"/>
                </a:solidFill>
              </a:rPr>
              <a:t>Voltage Divider</a:t>
            </a:r>
          </a:p>
        </p:txBody>
      </p:sp>
      <p:cxnSp>
        <p:nvCxnSpPr>
          <p:cNvPr id="217" name="Shape 217"/>
          <p:cNvCxnSpPr>
            <a:stCxn id="218" idx="3"/>
          </p:cNvCxnSpPr>
          <p:nvPr/>
        </p:nvCxnSpPr>
        <p:spPr>
          <a:xfrm flipH="1" rot="10800000">
            <a:off x="2332625" y="2301400"/>
            <a:ext cx="679200" cy="7800"/>
          </a:xfrm>
          <a:prstGeom prst="straightConnector1">
            <a:avLst/>
          </a:prstGeom>
          <a:noFill/>
          <a:ln cap="flat" cmpd="sng" w="9525">
            <a:solidFill>
              <a:srgbClr val="FF0000"/>
            </a:solidFill>
            <a:prstDash val="solid"/>
            <a:round/>
            <a:headEnd len="lg" w="lg" type="none"/>
            <a:tailEnd len="lg" w="lg" type="triangle"/>
          </a:ln>
        </p:spPr>
      </p:cxnSp>
      <p:sp>
        <p:nvSpPr>
          <p:cNvPr id="218" name="Shape 218"/>
          <p:cNvSpPr txBox="1"/>
          <p:nvPr/>
        </p:nvSpPr>
        <p:spPr>
          <a:xfrm>
            <a:off x="1722425" y="2170150"/>
            <a:ext cx="610200" cy="278100"/>
          </a:xfrm>
          <a:prstGeom prst="rect">
            <a:avLst/>
          </a:prstGeom>
          <a:noFill/>
          <a:ln>
            <a:noFill/>
          </a:ln>
        </p:spPr>
        <p:txBody>
          <a:bodyPr anchorCtr="0" anchor="ctr" bIns="91425" lIns="91425" rIns="91425" tIns="91425">
            <a:noAutofit/>
          </a:bodyPr>
          <a:lstStyle/>
          <a:p>
            <a:pPr lvl="0" rtl="0" algn="ctr">
              <a:spcBef>
                <a:spcPts val="0"/>
              </a:spcBef>
              <a:buNone/>
            </a:pPr>
            <a:r>
              <a:rPr b="1" lang="en">
                <a:solidFill>
                  <a:srgbClr val="FF0000"/>
                </a:solidFill>
              </a:rPr>
              <a:t>DUT</a:t>
            </a:r>
          </a:p>
        </p:txBody>
      </p:sp>
      <p:sp>
        <p:nvSpPr>
          <p:cNvPr id="219" name="Shape 219"/>
          <p:cNvSpPr txBox="1"/>
          <p:nvPr/>
        </p:nvSpPr>
        <p:spPr>
          <a:xfrm>
            <a:off x="3715875" y="3636975"/>
            <a:ext cx="1303800" cy="459900"/>
          </a:xfrm>
          <a:prstGeom prst="rect">
            <a:avLst/>
          </a:prstGeom>
          <a:noFill/>
          <a:ln>
            <a:noFill/>
          </a:ln>
        </p:spPr>
        <p:txBody>
          <a:bodyPr anchorCtr="0" anchor="ctr" bIns="91425" lIns="91425" rIns="91425" tIns="91425">
            <a:noAutofit/>
          </a:bodyPr>
          <a:lstStyle/>
          <a:p>
            <a:pPr lvl="0" rtl="0" algn="ctr">
              <a:spcBef>
                <a:spcPts val="0"/>
              </a:spcBef>
              <a:buNone/>
            </a:pPr>
            <a:r>
              <a:rPr b="1" lang="en">
                <a:solidFill>
                  <a:srgbClr val="FF0000"/>
                </a:solidFill>
              </a:rPr>
              <a:t>GI250-4 Diode</a:t>
            </a:r>
          </a:p>
        </p:txBody>
      </p:sp>
      <p:cxnSp>
        <p:nvCxnSpPr>
          <p:cNvPr id="220" name="Shape 220"/>
          <p:cNvCxnSpPr>
            <a:stCxn id="219" idx="0"/>
          </p:cNvCxnSpPr>
          <p:nvPr/>
        </p:nvCxnSpPr>
        <p:spPr>
          <a:xfrm flipH="1" rot="10800000">
            <a:off x="4367775" y="3262875"/>
            <a:ext cx="236100" cy="374100"/>
          </a:xfrm>
          <a:prstGeom prst="straightConnector1">
            <a:avLst/>
          </a:prstGeom>
          <a:noFill/>
          <a:ln cap="flat" cmpd="sng" w="9525">
            <a:solidFill>
              <a:srgbClr val="FF0000"/>
            </a:solidFill>
            <a:prstDash val="solid"/>
            <a:round/>
            <a:headEnd len="lg" w="lg" type="none"/>
            <a:tailEnd len="lg" w="lg" type="triangle"/>
          </a:ln>
        </p:spPr>
      </p:cxnSp>
      <p:sp>
        <p:nvSpPr>
          <p:cNvPr id="221" name="Shape 221"/>
          <p:cNvSpPr txBox="1"/>
          <p:nvPr/>
        </p:nvSpPr>
        <p:spPr>
          <a:xfrm>
            <a:off x="5196425" y="3328875"/>
            <a:ext cx="434400" cy="459900"/>
          </a:xfrm>
          <a:prstGeom prst="rect">
            <a:avLst/>
          </a:prstGeom>
          <a:noFill/>
          <a:ln>
            <a:noFill/>
          </a:ln>
        </p:spPr>
        <p:txBody>
          <a:bodyPr anchorCtr="0" anchor="ctr" bIns="91425" lIns="91425" rIns="91425" tIns="91425">
            <a:noAutofit/>
          </a:bodyPr>
          <a:lstStyle/>
          <a:p>
            <a:pPr lvl="0" rtl="0" algn="l">
              <a:spcBef>
                <a:spcPts val="0"/>
              </a:spcBef>
              <a:buNone/>
            </a:pPr>
            <a:r>
              <a:rPr b="1" lang="en">
                <a:solidFill>
                  <a:srgbClr val="FF0000"/>
                </a:solidFill>
              </a:rPr>
              <a:t>R1</a:t>
            </a:r>
          </a:p>
        </p:txBody>
      </p:sp>
      <p:sp>
        <p:nvSpPr>
          <p:cNvPr id="222" name="Shape 222"/>
          <p:cNvSpPr txBox="1"/>
          <p:nvPr/>
        </p:nvSpPr>
        <p:spPr>
          <a:xfrm>
            <a:off x="5838475" y="2301400"/>
            <a:ext cx="434400" cy="459900"/>
          </a:xfrm>
          <a:prstGeom prst="rect">
            <a:avLst/>
          </a:prstGeom>
          <a:noFill/>
          <a:ln>
            <a:noFill/>
          </a:ln>
        </p:spPr>
        <p:txBody>
          <a:bodyPr anchorCtr="0" anchor="ctr" bIns="91425" lIns="91425" rIns="91425" tIns="91425">
            <a:noAutofit/>
          </a:bodyPr>
          <a:lstStyle/>
          <a:p>
            <a:pPr lvl="0" rtl="0" algn="l">
              <a:spcBef>
                <a:spcPts val="0"/>
              </a:spcBef>
              <a:buNone/>
            </a:pPr>
            <a:r>
              <a:rPr b="1" lang="en">
                <a:solidFill>
                  <a:srgbClr val="FF0000"/>
                </a:solidFill>
              </a:rPr>
              <a:t>R2</a:t>
            </a:r>
          </a:p>
        </p:txBody>
      </p:sp>
      <p:sp>
        <p:nvSpPr>
          <p:cNvPr id="223" name="Shape 223"/>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sp>
        <p:nvSpPr>
          <p:cNvPr id="228" name="Shape 228"/>
          <p:cNvSpPr txBox="1"/>
          <p:nvPr>
            <p:ph type="title"/>
          </p:nvPr>
        </p:nvSpPr>
        <p:spPr>
          <a:xfrm>
            <a:off x="311700" y="445025"/>
            <a:ext cx="8520600" cy="1011900"/>
          </a:xfrm>
          <a:prstGeom prst="rect">
            <a:avLst/>
          </a:prstGeom>
        </p:spPr>
        <p:txBody>
          <a:bodyPr anchorCtr="0" anchor="b" bIns="91425" lIns="91425" rIns="91425" tIns="91425">
            <a:noAutofit/>
          </a:bodyPr>
          <a:lstStyle/>
          <a:p>
            <a:pPr lvl="0" rtl="0" algn="ctr">
              <a:spcBef>
                <a:spcPts val="0"/>
              </a:spcBef>
              <a:buNone/>
            </a:pPr>
            <a:r>
              <a:rPr lang="en"/>
              <a:t>ESD Stress</a:t>
            </a:r>
          </a:p>
          <a:p>
            <a:pPr lvl="0" rtl="0" algn="ctr">
              <a:spcBef>
                <a:spcPts val="0"/>
              </a:spcBef>
              <a:buNone/>
            </a:pPr>
            <a:r>
              <a:rPr lang="en" sz="600"/>
              <a:t>-------------------------------------------------------------------------------------------------------------------------------------------------</a:t>
            </a:r>
          </a:p>
          <a:p>
            <a:pPr lvl="0" rtl="0" algn="ctr">
              <a:spcBef>
                <a:spcPts val="300"/>
              </a:spcBef>
              <a:buNone/>
            </a:pPr>
            <a:r>
              <a:rPr lang="en" sz="1800"/>
              <a:t>Challenges</a:t>
            </a:r>
          </a:p>
        </p:txBody>
      </p:sp>
      <p:sp>
        <p:nvSpPr>
          <p:cNvPr id="229" name="Shape 229"/>
          <p:cNvSpPr txBox="1"/>
          <p:nvPr>
            <p:ph idx="1" type="body"/>
          </p:nvPr>
        </p:nvSpPr>
        <p:spPr>
          <a:xfrm>
            <a:off x="311700" y="1456925"/>
            <a:ext cx="8520600" cy="3354000"/>
          </a:xfrm>
          <a:prstGeom prst="rect">
            <a:avLst/>
          </a:prstGeom>
        </p:spPr>
        <p:txBody>
          <a:bodyPr anchorCtr="0" anchor="t" bIns="91425" lIns="91425" rIns="91425" tIns="91425">
            <a:noAutofit/>
          </a:bodyPr>
          <a:lstStyle/>
          <a:p>
            <a:pPr indent="-228600" lvl="0" marL="457200" rtl="0">
              <a:spcBef>
                <a:spcPts val="0"/>
              </a:spcBef>
              <a:buChar char="➔"/>
            </a:pPr>
            <a:r>
              <a:rPr lang="en"/>
              <a:t>High-voltage source has high frequency content</a:t>
            </a:r>
          </a:p>
          <a:p>
            <a:pPr indent="-228600" lvl="1" marL="914400" rtl="0">
              <a:spcBef>
                <a:spcPts val="0"/>
              </a:spcBef>
              <a:buChar char="◆"/>
            </a:pPr>
            <a:r>
              <a:rPr lang="en"/>
              <a:t>High-speed diodes are required to minimize the effects</a:t>
            </a:r>
          </a:p>
          <a:p>
            <a:pPr indent="-228600" lvl="2" marL="1371600" rtl="0">
              <a:spcBef>
                <a:spcPts val="0"/>
              </a:spcBef>
              <a:buChar char="●"/>
            </a:pPr>
            <a:r>
              <a:rPr lang="en"/>
              <a:t>Typically do not have large reverse breakdown voltages (V</a:t>
            </a:r>
            <a:r>
              <a:rPr baseline="-25000" lang="en"/>
              <a:t>R</a:t>
            </a:r>
            <a:r>
              <a:rPr lang="en"/>
              <a:t>)</a:t>
            </a:r>
          </a:p>
          <a:p>
            <a:pPr indent="-228600" lvl="0" marL="457200" rtl="0">
              <a:spcBef>
                <a:spcPts val="0"/>
              </a:spcBef>
              <a:buChar char="➔"/>
            </a:pPr>
            <a:r>
              <a:rPr lang="en"/>
              <a:t>A high V</a:t>
            </a:r>
            <a:r>
              <a:rPr baseline="-25000" lang="en"/>
              <a:t>R</a:t>
            </a:r>
            <a:r>
              <a:rPr lang="en"/>
              <a:t> is required to keep the capacitor charged during the negative cycle of the voltage source</a:t>
            </a:r>
          </a:p>
          <a:p>
            <a:pPr indent="-228600" lvl="1" marL="914400" rtl="0">
              <a:spcBef>
                <a:spcPts val="0"/>
              </a:spcBef>
              <a:buChar char="◆"/>
            </a:pPr>
            <a:r>
              <a:rPr lang="en"/>
              <a:t>A diode with a V</a:t>
            </a:r>
            <a:r>
              <a:rPr baseline="-25000" lang="en"/>
              <a:t>R</a:t>
            </a:r>
            <a:r>
              <a:rPr lang="en"/>
              <a:t> of 4kV was used (Vishay SUPERECTIFIER GI250-4)</a:t>
            </a:r>
          </a:p>
          <a:p>
            <a:pPr indent="-228600" lvl="0" marL="457200" rtl="0">
              <a:spcBef>
                <a:spcPts val="0"/>
              </a:spcBef>
              <a:buChar char="➔"/>
            </a:pPr>
            <a:r>
              <a:rPr lang="en"/>
              <a:t>Oscilloscope can only handle roughly 850V</a:t>
            </a:r>
            <a:r>
              <a:rPr baseline="-25000" lang="en"/>
              <a:t>PP</a:t>
            </a:r>
          </a:p>
          <a:p>
            <a:pPr indent="-228600" lvl="1" marL="914400" rtl="0">
              <a:spcBef>
                <a:spcPts val="0"/>
              </a:spcBef>
              <a:buChar char="◆"/>
            </a:pPr>
            <a:r>
              <a:rPr lang="en"/>
              <a:t>Designed and soldered an attenuator to check voltage on capacitor</a:t>
            </a:r>
          </a:p>
          <a:p>
            <a:pPr indent="-228600" lvl="0" marL="457200" rtl="0">
              <a:spcBef>
                <a:spcPts val="0"/>
              </a:spcBef>
              <a:buChar char="➔"/>
            </a:pPr>
            <a:r>
              <a:rPr lang="en"/>
              <a:t>The only way to verify that the ESD Stress setup is working is to catastrophically damage a device with a high-voltage discharge</a:t>
            </a:r>
          </a:p>
          <a:p>
            <a:pPr indent="-228600" lvl="1" marL="914400" rtl="0">
              <a:spcBef>
                <a:spcPts val="0"/>
              </a:spcBef>
              <a:buChar char="◆"/>
            </a:pPr>
            <a:r>
              <a:rPr lang="en"/>
              <a:t>Components and devices used in the setup have to be soldered and insulated properly</a:t>
            </a:r>
          </a:p>
        </p:txBody>
      </p:sp>
      <p:sp>
        <p:nvSpPr>
          <p:cNvPr id="230" name="Shape 230"/>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sp>
        <p:nvSpPr>
          <p:cNvPr id="235" name="Shape 235"/>
          <p:cNvSpPr txBox="1"/>
          <p:nvPr>
            <p:ph type="title"/>
          </p:nvPr>
        </p:nvSpPr>
        <p:spPr>
          <a:xfrm>
            <a:off x="311700" y="315925"/>
            <a:ext cx="8520600" cy="831300"/>
          </a:xfrm>
          <a:prstGeom prst="rect">
            <a:avLst/>
          </a:prstGeom>
        </p:spPr>
        <p:txBody>
          <a:bodyPr anchorCtr="0" anchor="b" bIns="91425" lIns="91425" rIns="91425" tIns="91425">
            <a:noAutofit/>
          </a:bodyPr>
          <a:lstStyle/>
          <a:p>
            <a:pPr lvl="0" algn="ctr">
              <a:spcBef>
                <a:spcPts val="0"/>
              </a:spcBef>
              <a:buNone/>
            </a:pPr>
            <a:r>
              <a:rPr lang="en"/>
              <a:t>Insulating Varnish</a:t>
            </a:r>
          </a:p>
        </p:txBody>
      </p:sp>
      <p:pic>
        <p:nvPicPr>
          <p:cNvPr id="236" name="Shape 236"/>
          <p:cNvPicPr preferRelativeResize="0"/>
          <p:nvPr/>
        </p:nvPicPr>
        <p:blipFill rotWithShape="1">
          <a:blip r:embed="rId3">
            <a:alphaModFix/>
          </a:blip>
          <a:srcRect b="22698" l="21251" r="30129" t="20553"/>
          <a:stretch/>
        </p:blipFill>
        <p:spPr>
          <a:xfrm>
            <a:off x="1368574" y="1112375"/>
            <a:ext cx="1413975" cy="2918748"/>
          </a:xfrm>
          <a:prstGeom prst="rect">
            <a:avLst/>
          </a:prstGeom>
          <a:noFill/>
          <a:ln>
            <a:noFill/>
          </a:ln>
        </p:spPr>
      </p:pic>
      <p:pic>
        <p:nvPicPr>
          <p:cNvPr id="237" name="Shape 237"/>
          <p:cNvPicPr preferRelativeResize="0"/>
          <p:nvPr/>
        </p:nvPicPr>
        <p:blipFill>
          <a:blip r:embed="rId4">
            <a:alphaModFix/>
          </a:blip>
          <a:stretch>
            <a:fillRect/>
          </a:stretch>
        </p:blipFill>
        <p:spPr>
          <a:xfrm>
            <a:off x="3871255" y="1300475"/>
            <a:ext cx="4496650" cy="2542551"/>
          </a:xfrm>
          <a:prstGeom prst="rect">
            <a:avLst/>
          </a:prstGeom>
          <a:noFill/>
          <a:ln>
            <a:noFill/>
          </a:ln>
        </p:spPr>
      </p:pic>
      <p:sp>
        <p:nvSpPr>
          <p:cNvPr id="238" name="Shape 238"/>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txBox="1"/>
          <p:nvPr>
            <p:ph type="title"/>
          </p:nvPr>
        </p:nvSpPr>
        <p:spPr>
          <a:xfrm>
            <a:off x="311700" y="315925"/>
            <a:ext cx="8520600" cy="831300"/>
          </a:xfrm>
          <a:prstGeom prst="rect">
            <a:avLst/>
          </a:prstGeom>
        </p:spPr>
        <p:txBody>
          <a:bodyPr anchorCtr="0" anchor="b" bIns="91425" lIns="91425" rIns="91425" tIns="91425">
            <a:noAutofit/>
          </a:bodyPr>
          <a:lstStyle/>
          <a:p>
            <a:pPr lvl="0" algn="ctr">
              <a:spcBef>
                <a:spcPts val="0"/>
              </a:spcBef>
              <a:buNone/>
            </a:pPr>
            <a:r>
              <a:rPr lang="en"/>
              <a:t>Stressing a Device</a:t>
            </a:r>
          </a:p>
        </p:txBody>
      </p:sp>
      <p:sp>
        <p:nvSpPr>
          <p:cNvPr id="244" name="Shape 244">
            <a:hlinkClick r:id="rId3"/>
          </p:cNvPr>
          <p:cNvSpPr/>
          <p:nvPr/>
        </p:nvSpPr>
        <p:spPr>
          <a:xfrm>
            <a:off x="2286000" y="1147225"/>
            <a:ext cx="4572000" cy="3429000"/>
          </a:xfrm>
          <a:prstGeom prst="rect">
            <a:avLst/>
          </a:prstGeom>
          <a:blipFill>
            <a:blip r:embed="rId4">
              <a:alphaModFix/>
            </a:blip>
            <a:stretch>
              <a:fillRect/>
            </a:stretch>
          </a:blipFill>
          <a:ln>
            <a:noFill/>
          </a:ln>
        </p:spPr>
      </p:sp>
      <p:sp>
        <p:nvSpPr>
          <p:cNvPr id="245" name="Shape 245"/>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sp>
        <p:nvSpPr>
          <p:cNvPr id="250" name="Shape 250"/>
          <p:cNvSpPr txBox="1"/>
          <p:nvPr/>
        </p:nvSpPr>
        <p:spPr>
          <a:xfrm>
            <a:off x="8221150" y="3791850"/>
            <a:ext cx="990600" cy="311700"/>
          </a:xfrm>
          <a:prstGeom prst="rect">
            <a:avLst/>
          </a:prstGeom>
          <a:noFill/>
          <a:ln>
            <a:noFill/>
          </a:ln>
        </p:spPr>
        <p:txBody>
          <a:bodyPr anchorCtr="0" anchor="ctr" bIns="91425" lIns="91425" rIns="91425" tIns="91425">
            <a:noAutofit/>
          </a:bodyPr>
          <a:lstStyle/>
          <a:p>
            <a:pPr lvl="0" rtl="0" algn="ctr">
              <a:spcBef>
                <a:spcPts val="0"/>
              </a:spcBef>
              <a:buNone/>
            </a:pPr>
            <a:r>
              <a:rPr lang="en" sz="1000">
                <a:solidFill>
                  <a:srgbClr val="4A86E8"/>
                </a:solidFill>
              </a:rPr>
              <a:t>Experimental Group</a:t>
            </a:r>
          </a:p>
        </p:txBody>
      </p:sp>
      <p:sp>
        <p:nvSpPr>
          <p:cNvPr id="251" name="Shape 251"/>
          <p:cNvSpPr txBox="1"/>
          <p:nvPr>
            <p:ph type="title"/>
          </p:nvPr>
        </p:nvSpPr>
        <p:spPr>
          <a:xfrm>
            <a:off x="311700" y="315925"/>
            <a:ext cx="8520600" cy="831300"/>
          </a:xfrm>
          <a:prstGeom prst="rect">
            <a:avLst/>
          </a:prstGeom>
        </p:spPr>
        <p:txBody>
          <a:bodyPr anchorCtr="0" anchor="b" bIns="91425" lIns="91425" rIns="91425" tIns="91425">
            <a:noAutofit/>
          </a:bodyPr>
          <a:lstStyle/>
          <a:p>
            <a:pPr lvl="0" algn="ctr">
              <a:spcBef>
                <a:spcPts val="0"/>
              </a:spcBef>
              <a:buNone/>
            </a:pPr>
            <a:r>
              <a:rPr lang="en"/>
              <a:t>Test Samples</a:t>
            </a:r>
          </a:p>
        </p:txBody>
      </p:sp>
      <p:sp>
        <p:nvSpPr>
          <p:cNvPr id="252" name="Shape 252"/>
          <p:cNvSpPr txBox="1"/>
          <p:nvPr>
            <p:ph idx="1" type="body"/>
          </p:nvPr>
        </p:nvSpPr>
        <p:spPr>
          <a:xfrm>
            <a:off x="311700" y="1225225"/>
            <a:ext cx="5009100" cy="1834200"/>
          </a:xfrm>
          <a:prstGeom prst="rect">
            <a:avLst/>
          </a:prstGeom>
        </p:spPr>
        <p:txBody>
          <a:bodyPr anchorCtr="0" anchor="t" bIns="91425" lIns="91425" rIns="91425" tIns="91425">
            <a:noAutofit/>
          </a:bodyPr>
          <a:lstStyle/>
          <a:p>
            <a:pPr indent="-228600" lvl="0" marL="457200" rtl="0">
              <a:spcBef>
                <a:spcPts val="0"/>
              </a:spcBef>
              <a:buChar char="➔"/>
            </a:pPr>
            <a:r>
              <a:rPr lang="en"/>
              <a:t>Control Group</a:t>
            </a:r>
          </a:p>
          <a:p>
            <a:pPr indent="-228600" lvl="1" marL="914400" rtl="0">
              <a:spcBef>
                <a:spcPts val="0"/>
              </a:spcBef>
              <a:buChar char="◆"/>
            </a:pPr>
            <a:r>
              <a:rPr lang="en"/>
              <a:t>100 </a:t>
            </a:r>
            <a:r>
              <a:rPr lang="en">
                <a:solidFill>
                  <a:srgbClr val="0000FF"/>
                </a:solidFill>
              </a:rPr>
              <a:t>non-stressed</a:t>
            </a:r>
            <a:r>
              <a:rPr lang="en">
                <a:solidFill>
                  <a:srgbClr val="000000"/>
                </a:solidFill>
              </a:rPr>
              <a:t> devices</a:t>
            </a:r>
          </a:p>
          <a:p>
            <a:pPr indent="-228600" lvl="1" marL="914400" rtl="0">
              <a:spcBef>
                <a:spcPts val="0"/>
              </a:spcBef>
              <a:buClr>
                <a:srgbClr val="000000"/>
              </a:buClr>
              <a:buChar char="◆"/>
            </a:pPr>
            <a:r>
              <a:rPr lang="en">
                <a:solidFill>
                  <a:srgbClr val="000000"/>
                </a:solidFill>
              </a:rPr>
              <a:t>1 week of burn-in to acquire baseline data</a:t>
            </a:r>
          </a:p>
          <a:p>
            <a:pPr indent="-228600" lvl="0" marL="457200" rtl="0">
              <a:spcBef>
                <a:spcPts val="0"/>
              </a:spcBef>
              <a:buChar char="➔"/>
            </a:pPr>
            <a:r>
              <a:rPr lang="en"/>
              <a:t>Experimental Group</a:t>
            </a:r>
          </a:p>
          <a:p>
            <a:pPr indent="-228600" lvl="1" marL="914400" rtl="0">
              <a:spcBef>
                <a:spcPts val="0"/>
              </a:spcBef>
              <a:buChar char="◆"/>
            </a:pPr>
            <a:r>
              <a:rPr lang="en"/>
              <a:t>100 </a:t>
            </a:r>
            <a:r>
              <a:rPr lang="en">
                <a:solidFill>
                  <a:srgbClr val="FF0000"/>
                </a:solidFill>
              </a:rPr>
              <a:t>stressed</a:t>
            </a:r>
            <a:r>
              <a:rPr lang="en"/>
              <a:t> devices</a:t>
            </a:r>
          </a:p>
          <a:p>
            <a:pPr indent="-228600" lvl="1" marL="914400" rtl="0">
              <a:spcBef>
                <a:spcPts val="0"/>
              </a:spcBef>
              <a:buChar char="◆"/>
            </a:pPr>
            <a:r>
              <a:rPr lang="en"/>
              <a:t>1 week of burn-in</a:t>
            </a:r>
          </a:p>
        </p:txBody>
      </p:sp>
      <p:sp>
        <p:nvSpPr>
          <p:cNvPr id="253" name="Shape 253"/>
          <p:cNvSpPr/>
          <p:nvPr/>
        </p:nvSpPr>
        <p:spPr>
          <a:xfrm>
            <a:off x="7451075" y="1004437"/>
            <a:ext cx="1130400" cy="608700"/>
          </a:xfrm>
          <a:prstGeom prst="roundRect">
            <a:avLst>
              <a:gd fmla="val 16667" name="adj"/>
            </a:avLst>
          </a:prstGeom>
          <a:solidFill>
            <a:schemeClr val="dk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lang="en"/>
              <a:t>200 new</a:t>
            </a:r>
            <a:br>
              <a:rPr lang="en"/>
            </a:br>
            <a:r>
              <a:rPr lang="en"/>
              <a:t>devices</a:t>
            </a:r>
          </a:p>
        </p:txBody>
      </p:sp>
      <p:sp>
        <p:nvSpPr>
          <p:cNvPr id="254" name="Shape 254"/>
          <p:cNvSpPr/>
          <p:nvPr/>
        </p:nvSpPr>
        <p:spPr>
          <a:xfrm>
            <a:off x="5765075" y="1004450"/>
            <a:ext cx="1336500" cy="747900"/>
          </a:xfrm>
          <a:prstGeom prst="roundRect">
            <a:avLst>
              <a:gd fmla="val 16667" name="adj"/>
            </a:avLst>
          </a:prstGeom>
          <a:solidFill>
            <a:schemeClr val="dk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solidFill>
                  <a:srgbClr val="0000FF"/>
                </a:solidFill>
              </a:rPr>
              <a:t>100 non-stressed</a:t>
            </a:r>
            <a:br>
              <a:rPr lang="en">
                <a:solidFill>
                  <a:srgbClr val="0000FF"/>
                </a:solidFill>
              </a:rPr>
            </a:br>
            <a:r>
              <a:rPr lang="en">
                <a:solidFill>
                  <a:srgbClr val="0000FF"/>
                </a:solidFill>
              </a:rPr>
              <a:t>devices</a:t>
            </a:r>
          </a:p>
        </p:txBody>
      </p:sp>
      <p:cxnSp>
        <p:nvCxnSpPr>
          <p:cNvPr id="255" name="Shape 255"/>
          <p:cNvCxnSpPr>
            <a:stCxn id="254" idx="2"/>
          </p:cNvCxnSpPr>
          <p:nvPr/>
        </p:nvCxnSpPr>
        <p:spPr>
          <a:xfrm>
            <a:off x="6433325" y="1752350"/>
            <a:ext cx="2100" cy="2409900"/>
          </a:xfrm>
          <a:prstGeom prst="straightConnector1">
            <a:avLst/>
          </a:prstGeom>
          <a:noFill/>
          <a:ln cap="flat" cmpd="sng" w="9525">
            <a:solidFill>
              <a:srgbClr val="000000"/>
            </a:solidFill>
            <a:prstDash val="solid"/>
            <a:round/>
            <a:headEnd len="lg" w="lg" type="none"/>
            <a:tailEnd len="lg" w="lg" type="triangle"/>
          </a:ln>
        </p:spPr>
      </p:cxnSp>
      <p:cxnSp>
        <p:nvCxnSpPr>
          <p:cNvPr id="256" name="Shape 256"/>
          <p:cNvCxnSpPr>
            <a:stCxn id="253" idx="2"/>
          </p:cNvCxnSpPr>
          <p:nvPr/>
        </p:nvCxnSpPr>
        <p:spPr>
          <a:xfrm>
            <a:off x="8016275" y="1613137"/>
            <a:ext cx="3300" cy="453600"/>
          </a:xfrm>
          <a:prstGeom prst="straightConnector1">
            <a:avLst/>
          </a:prstGeom>
          <a:noFill/>
          <a:ln cap="flat" cmpd="sng" w="9525">
            <a:solidFill>
              <a:srgbClr val="000000"/>
            </a:solidFill>
            <a:prstDash val="solid"/>
            <a:round/>
            <a:headEnd len="lg" w="lg" type="none"/>
            <a:tailEnd len="lg" w="lg" type="triangle"/>
          </a:ln>
        </p:spPr>
      </p:cxnSp>
      <p:sp>
        <p:nvSpPr>
          <p:cNvPr id="257" name="Shape 257"/>
          <p:cNvSpPr/>
          <p:nvPr/>
        </p:nvSpPr>
        <p:spPr>
          <a:xfrm>
            <a:off x="7452725" y="2066737"/>
            <a:ext cx="1130400" cy="608700"/>
          </a:xfrm>
          <a:prstGeom prst="roundRect">
            <a:avLst>
              <a:gd fmla="val 16667" name="adj"/>
            </a:avLst>
          </a:prstGeom>
          <a:solidFill>
            <a:schemeClr val="accent5"/>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ESD Stress</a:t>
            </a:r>
          </a:p>
        </p:txBody>
      </p:sp>
      <p:sp>
        <p:nvSpPr>
          <p:cNvPr id="258" name="Shape 258"/>
          <p:cNvSpPr/>
          <p:nvPr/>
        </p:nvSpPr>
        <p:spPr>
          <a:xfrm>
            <a:off x="5904600" y="4157637"/>
            <a:ext cx="2678700" cy="608700"/>
          </a:xfrm>
          <a:prstGeom prst="roundRect">
            <a:avLst>
              <a:gd fmla="val 16667" name="adj"/>
            </a:avLst>
          </a:prstGeom>
          <a:solidFill>
            <a:schemeClr val="accent5"/>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Accelerate Lifetime (Burn-in)</a:t>
            </a:r>
          </a:p>
        </p:txBody>
      </p:sp>
      <p:cxnSp>
        <p:nvCxnSpPr>
          <p:cNvPr id="259" name="Shape 259"/>
          <p:cNvCxnSpPr/>
          <p:nvPr/>
        </p:nvCxnSpPr>
        <p:spPr>
          <a:xfrm>
            <a:off x="8294675" y="3720887"/>
            <a:ext cx="3300" cy="453600"/>
          </a:xfrm>
          <a:prstGeom prst="straightConnector1">
            <a:avLst/>
          </a:prstGeom>
          <a:noFill/>
          <a:ln cap="flat" cmpd="sng" w="9525">
            <a:solidFill>
              <a:srgbClr val="000000"/>
            </a:solidFill>
            <a:prstDash val="solid"/>
            <a:round/>
            <a:headEnd len="lg" w="lg" type="none"/>
            <a:tailEnd len="lg" w="lg" type="triangle"/>
          </a:ln>
        </p:spPr>
      </p:cxnSp>
      <p:cxnSp>
        <p:nvCxnSpPr>
          <p:cNvPr id="260" name="Shape 260"/>
          <p:cNvCxnSpPr/>
          <p:nvPr/>
        </p:nvCxnSpPr>
        <p:spPr>
          <a:xfrm>
            <a:off x="8470325" y="2658587"/>
            <a:ext cx="3300" cy="453600"/>
          </a:xfrm>
          <a:prstGeom prst="straightConnector1">
            <a:avLst/>
          </a:prstGeom>
          <a:noFill/>
          <a:ln cap="flat" cmpd="sng" w="9525">
            <a:solidFill>
              <a:srgbClr val="000000"/>
            </a:solidFill>
            <a:prstDash val="solid"/>
            <a:round/>
            <a:headEnd len="lg" w="lg" type="none"/>
            <a:tailEnd len="lg" w="lg" type="triangle"/>
          </a:ln>
        </p:spPr>
      </p:cxnSp>
      <p:sp>
        <p:nvSpPr>
          <p:cNvPr id="261" name="Shape 261"/>
          <p:cNvSpPr/>
          <p:nvPr/>
        </p:nvSpPr>
        <p:spPr>
          <a:xfrm>
            <a:off x="8014625" y="3112200"/>
            <a:ext cx="914700" cy="608700"/>
          </a:xfrm>
          <a:prstGeom prst="roundRect">
            <a:avLst>
              <a:gd fmla="val 16667" name="adj"/>
            </a:avLst>
          </a:prstGeom>
          <a:solidFill>
            <a:schemeClr val="dk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solidFill>
                  <a:srgbClr val="FF0000"/>
                </a:solidFill>
              </a:rPr>
              <a:t>100 stressed</a:t>
            </a:r>
            <a:br>
              <a:rPr lang="en">
                <a:solidFill>
                  <a:srgbClr val="FF0000"/>
                </a:solidFill>
              </a:rPr>
            </a:br>
            <a:r>
              <a:rPr lang="en">
                <a:solidFill>
                  <a:srgbClr val="FF0000"/>
                </a:solidFill>
              </a:rPr>
              <a:t>devices</a:t>
            </a:r>
          </a:p>
        </p:txBody>
      </p:sp>
      <p:cxnSp>
        <p:nvCxnSpPr>
          <p:cNvPr id="262" name="Shape 262"/>
          <p:cNvCxnSpPr/>
          <p:nvPr/>
        </p:nvCxnSpPr>
        <p:spPr>
          <a:xfrm>
            <a:off x="7557275" y="2675437"/>
            <a:ext cx="3300" cy="453600"/>
          </a:xfrm>
          <a:prstGeom prst="straightConnector1">
            <a:avLst/>
          </a:prstGeom>
          <a:noFill/>
          <a:ln cap="flat" cmpd="sng" w="9525">
            <a:solidFill>
              <a:srgbClr val="000000"/>
            </a:solidFill>
            <a:prstDash val="solid"/>
            <a:round/>
            <a:headEnd len="lg" w="lg" type="none"/>
            <a:tailEnd len="lg" w="lg" type="triangle"/>
          </a:ln>
        </p:spPr>
      </p:cxnSp>
      <p:sp>
        <p:nvSpPr>
          <p:cNvPr id="263" name="Shape 263"/>
          <p:cNvSpPr/>
          <p:nvPr/>
        </p:nvSpPr>
        <p:spPr>
          <a:xfrm>
            <a:off x="7101575" y="3129050"/>
            <a:ext cx="914700" cy="608700"/>
          </a:xfrm>
          <a:prstGeom prst="roundRect">
            <a:avLst>
              <a:gd fmla="val 16667" name="adj"/>
            </a:avLst>
          </a:prstGeom>
          <a:solidFill>
            <a:schemeClr val="dk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100 failed</a:t>
            </a:r>
            <a:br>
              <a:rPr lang="en"/>
            </a:br>
            <a:r>
              <a:rPr lang="en"/>
              <a:t>devices</a:t>
            </a:r>
          </a:p>
        </p:txBody>
      </p:sp>
      <p:sp>
        <p:nvSpPr>
          <p:cNvPr id="264" name="Shape 264"/>
          <p:cNvSpPr/>
          <p:nvPr/>
        </p:nvSpPr>
        <p:spPr>
          <a:xfrm>
            <a:off x="7196225" y="3059450"/>
            <a:ext cx="725400" cy="747900"/>
          </a:xfrm>
          <a:prstGeom prst="noSmoking">
            <a:avLst>
              <a:gd fmla="val 18750" name="adj"/>
            </a:avLst>
          </a:prstGeom>
          <a:no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solidFill>
                <a:srgbClr val="FF0000"/>
              </a:solidFill>
            </a:endParaRPr>
          </a:p>
        </p:txBody>
      </p:sp>
      <p:sp>
        <p:nvSpPr>
          <p:cNvPr id="265" name="Shape 265"/>
          <p:cNvSpPr txBox="1"/>
          <p:nvPr/>
        </p:nvSpPr>
        <p:spPr>
          <a:xfrm>
            <a:off x="5442725" y="3821700"/>
            <a:ext cx="990600" cy="252000"/>
          </a:xfrm>
          <a:prstGeom prst="rect">
            <a:avLst/>
          </a:prstGeom>
          <a:noFill/>
          <a:ln>
            <a:noFill/>
          </a:ln>
        </p:spPr>
        <p:txBody>
          <a:bodyPr anchorCtr="0" anchor="ctr" bIns="91425" lIns="91425" rIns="91425" tIns="91425">
            <a:noAutofit/>
          </a:bodyPr>
          <a:lstStyle/>
          <a:p>
            <a:pPr lvl="0" algn="ctr">
              <a:spcBef>
                <a:spcPts val="0"/>
              </a:spcBef>
              <a:buNone/>
            </a:pPr>
            <a:r>
              <a:rPr lang="en" sz="1000">
                <a:solidFill>
                  <a:srgbClr val="4A86E8"/>
                </a:solidFill>
              </a:rPr>
              <a:t>Control Group</a:t>
            </a:r>
          </a:p>
        </p:txBody>
      </p:sp>
      <p:sp>
        <p:nvSpPr>
          <p:cNvPr id="266" name="Shape 266"/>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x="0" y="0"/>
          <a:ext cx="0" cy="0"/>
          <a:chOff x="0" y="0"/>
          <a:chExt cx="0" cy="0"/>
        </a:xfrm>
      </p:grpSpPr>
      <p:sp>
        <p:nvSpPr>
          <p:cNvPr id="271" name="Shape 271"/>
          <p:cNvSpPr txBox="1"/>
          <p:nvPr>
            <p:ph type="title"/>
          </p:nvPr>
        </p:nvSpPr>
        <p:spPr>
          <a:xfrm>
            <a:off x="773700" y="1806450"/>
            <a:ext cx="7596600" cy="1530600"/>
          </a:xfrm>
          <a:prstGeom prst="rect">
            <a:avLst/>
          </a:prstGeom>
        </p:spPr>
        <p:txBody>
          <a:bodyPr anchorCtr="0" anchor="ctr" bIns="91425" lIns="91425" rIns="91425" tIns="91425">
            <a:noAutofit/>
          </a:bodyPr>
          <a:lstStyle/>
          <a:p>
            <a:pPr lvl="0" rtl="0">
              <a:spcBef>
                <a:spcPts val="0"/>
              </a:spcBef>
              <a:buNone/>
            </a:pPr>
            <a:r>
              <a:rPr lang="en"/>
              <a:t>Lifetime Acceleration</a:t>
            </a:r>
          </a:p>
        </p:txBody>
      </p:sp>
      <p:sp>
        <p:nvSpPr>
          <p:cNvPr id="272" name="Shape 272"/>
          <p:cNvSpPr txBox="1"/>
          <p:nvPr>
            <p:ph type="title"/>
          </p:nvPr>
        </p:nvSpPr>
        <p:spPr>
          <a:xfrm>
            <a:off x="5851325" y="0"/>
            <a:ext cx="3292500" cy="360900"/>
          </a:xfrm>
          <a:prstGeom prst="rect">
            <a:avLst/>
          </a:prstGeom>
        </p:spPr>
        <p:txBody>
          <a:bodyPr anchorCtr="0" anchor="ctr"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x="0" y="0"/>
          <a:ext cx="0" cy="0"/>
          <a:chOff x="0" y="0"/>
          <a:chExt cx="0" cy="0"/>
        </a:xfrm>
      </p:grpSpPr>
      <p:sp>
        <p:nvSpPr>
          <p:cNvPr id="277" name="Shape 277"/>
          <p:cNvSpPr txBox="1"/>
          <p:nvPr>
            <p:ph type="title"/>
          </p:nvPr>
        </p:nvSpPr>
        <p:spPr>
          <a:xfrm>
            <a:off x="311700" y="445025"/>
            <a:ext cx="8520600" cy="1091100"/>
          </a:xfrm>
          <a:prstGeom prst="rect">
            <a:avLst/>
          </a:prstGeom>
        </p:spPr>
        <p:txBody>
          <a:bodyPr anchorCtr="0" anchor="b" bIns="91425" lIns="91425" rIns="91425" tIns="91425">
            <a:noAutofit/>
          </a:bodyPr>
          <a:lstStyle/>
          <a:p>
            <a:pPr lvl="0" rtl="0" algn="ctr">
              <a:spcBef>
                <a:spcPts val="0"/>
              </a:spcBef>
              <a:buClr>
                <a:schemeClr val="dk1"/>
              </a:buClr>
              <a:buSzPct val="26190"/>
              <a:buFont typeface="Arial"/>
              <a:buNone/>
            </a:pPr>
            <a:r>
              <a:rPr lang="en"/>
              <a:t>Burn-in</a:t>
            </a:r>
          </a:p>
          <a:p>
            <a:pPr lvl="0" rtl="0" algn="ctr">
              <a:spcBef>
                <a:spcPts val="0"/>
              </a:spcBef>
              <a:buClr>
                <a:schemeClr val="dk1"/>
              </a:buClr>
              <a:buSzPct val="183333"/>
              <a:buFont typeface="Arial"/>
              <a:buNone/>
            </a:pPr>
            <a:r>
              <a:rPr lang="en" sz="600"/>
              <a:t>---------------------------------------------------------------------------------------------------------------------------------------------------------------------------------------------------------------</a:t>
            </a:r>
          </a:p>
          <a:p>
            <a:pPr lvl="0" rtl="0" algn="ctr">
              <a:spcBef>
                <a:spcPts val="300"/>
              </a:spcBef>
              <a:buNone/>
            </a:pPr>
            <a:r>
              <a:rPr lang="en" sz="1800"/>
              <a:t>General Procedure</a:t>
            </a:r>
          </a:p>
        </p:txBody>
      </p:sp>
      <p:sp>
        <p:nvSpPr>
          <p:cNvPr id="278" name="Shape 278"/>
          <p:cNvSpPr txBox="1"/>
          <p:nvPr>
            <p:ph idx="1" type="body"/>
          </p:nvPr>
        </p:nvSpPr>
        <p:spPr>
          <a:xfrm>
            <a:off x="311700" y="1536125"/>
            <a:ext cx="8520600" cy="3416400"/>
          </a:xfrm>
          <a:prstGeom prst="rect">
            <a:avLst/>
          </a:prstGeom>
        </p:spPr>
        <p:txBody>
          <a:bodyPr anchorCtr="0" anchor="t" bIns="91425" lIns="91425" rIns="91425" tIns="91425">
            <a:noAutofit/>
          </a:bodyPr>
          <a:lstStyle/>
          <a:p>
            <a:pPr lvl="0" rtl="0">
              <a:spcBef>
                <a:spcPts val="0"/>
              </a:spcBef>
              <a:buNone/>
            </a:pPr>
            <a:r>
              <a:rPr lang="en"/>
              <a:t>Once the parts are stressed, they are put into a burn-in oven.</a:t>
            </a:r>
          </a:p>
          <a:p>
            <a:pPr lvl="0" rtl="0">
              <a:spcBef>
                <a:spcPts val="0"/>
              </a:spcBef>
              <a:buNone/>
            </a:pPr>
            <a:r>
              <a:rPr lang="en"/>
              <a:t>The burn-in oven is used to accelerate the lifetime of the devices.</a:t>
            </a:r>
          </a:p>
          <a:p>
            <a:pPr indent="-228600" lvl="0" marL="457200" rtl="0">
              <a:spcBef>
                <a:spcPts val="0"/>
              </a:spcBef>
              <a:buChar char="➔"/>
            </a:pPr>
            <a:r>
              <a:rPr lang="en"/>
              <a:t>112°C</a:t>
            </a:r>
          </a:p>
          <a:p>
            <a:pPr indent="-228600" lvl="1" marL="914400" rtl="0">
              <a:spcBef>
                <a:spcPts val="0"/>
              </a:spcBef>
              <a:buChar char="◆"/>
            </a:pPr>
            <a:r>
              <a:rPr lang="en"/>
              <a:t>MTTF acceleration: 20 years to 1 week</a:t>
            </a:r>
          </a:p>
          <a:p>
            <a:pPr indent="-228600" lvl="0" marL="457200" rtl="0">
              <a:spcBef>
                <a:spcPts val="0"/>
              </a:spcBef>
              <a:buChar char="➔"/>
            </a:pPr>
            <a:r>
              <a:rPr lang="en"/>
              <a:t>DUTS are in a high-stress mode of operation</a:t>
            </a:r>
          </a:p>
          <a:p>
            <a:pPr lvl="0" rtl="0">
              <a:spcBef>
                <a:spcPts val="0"/>
              </a:spcBef>
              <a:buNone/>
            </a:pPr>
            <a:r>
              <a:rPr lang="en"/>
              <a:t>These parts will be checked regularly during the burn-in to determine if a failure has occurred.</a:t>
            </a:r>
          </a:p>
        </p:txBody>
      </p:sp>
      <p:sp>
        <p:nvSpPr>
          <p:cNvPr id="279" name="Shape 279"/>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x="0" y="0"/>
          <a:ext cx="0" cy="0"/>
          <a:chOff x="0" y="0"/>
          <a:chExt cx="0" cy="0"/>
        </a:xfrm>
      </p:grpSpPr>
      <p:sp>
        <p:nvSpPr>
          <p:cNvPr id="284" name="Shape 284"/>
          <p:cNvSpPr txBox="1"/>
          <p:nvPr>
            <p:ph type="title"/>
          </p:nvPr>
        </p:nvSpPr>
        <p:spPr>
          <a:xfrm>
            <a:off x="311700" y="445025"/>
            <a:ext cx="8520600" cy="1091100"/>
          </a:xfrm>
          <a:prstGeom prst="rect">
            <a:avLst/>
          </a:prstGeom>
        </p:spPr>
        <p:txBody>
          <a:bodyPr anchorCtr="0" anchor="b" bIns="91425" lIns="91425" rIns="91425" tIns="91425">
            <a:noAutofit/>
          </a:bodyPr>
          <a:lstStyle/>
          <a:p>
            <a:pPr lvl="0" rtl="0" algn="ctr">
              <a:spcBef>
                <a:spcPts val="0"/>
              </a:spcBef>
              <a:buClr>
                <a:schemeClr val="dk1"/>
              </a:buClr>
              <a:buSzPct val="26190"/>
              <a:buFont typeface="Arial"/>
              <a:buNone/>
            </a:pPr>
            <a:r>
              <a:rPr lang="en"/>
              <a:t>Burn-in</a:t>
            </a:r>
          </a:p>
          <a:p>
            <a:pPr lvl="0" rtl="0" algn="ctr">
              <a:spcBef>
                <a:spcPts val="0"/>
              </a:spcBef>
              <a:buClr>
                <a:schemeClr val="dk1"/>
              </a:buClr>
              <a:buSzPct val="183333"/>
              <a:buFont typeface="Arial"/>
              <a:buNone/>
            </a:pPr>
            <a:r>
              <a:rPr lang="en" sz="600"/>
              <a:t>---------------------------------------------------------------------------------------------------------------------------------------------------------------------------------------------------------------</a:t>
            </a:r>
          </a:p>
          <a:p>
            <a:pPr lvl="0" rtl="0" algn="ctr">
              <a:spcBef>
                <a:spcPts val="300"/>
              </a:spcBef>
              <a:buNone/>
            </a:pPr>
            <a:r>
              <a:rPr lang="en" sz="1800"/>
              <a:t>PCB</a:t>
            </a:r>
          </a:p>
        </p:txBody>
      </p:sp>
      <p:sp>
        <p:nvSpPr>
          <p:cNvPr id="285" name="Shape 285"/>
          <p:cNvSpPr txBox="1"/>
          <p:nvPr>
            <p:ph idx="1" type="body"/>
          </p:nvPr>
        </p:nvSpPr>
        <p:spPr>
          <a:xfrm>
            <a:off x="311700" y="1536125"/>
            <a:ext cx="8520600" cy="3342900"/>
          </a:xfrm>
          <a:prstGeom prst="rect">
            <a:avLst/>
          </a:prstGeom>
        </p:spPr>
        <p:txBody>
          <a:bodyPr anchorCtr="0" anchor="t" bIns="91425" lIns="91425" rIns="91425" tIns="91425">
            <a:noAutofit/>
          </a:bodyPr>
          <a:lstStyle/>
          <a:p>
            <a:pPr lvl="0" rtl="0">
              <a:spcBef>
                <a:spcPts val="0"/>
              </a:spcBef>
              <a:buNone/>
            </a:pPr>
            <a:r>
              <a:rPr lang="en"/>
              <a:t>The PCB used to hold, test, and burn-in devices have two modes of operation:</a:t>
            </a:r>
          </a:p>
          <a:p>
            <a:pPr indent="-228600" lvl="0" marL="457200" rtl="0">
              <a:spcBef>
                <a:spcPts val="0"/>
              </a:spcBef>
              <a:buAutoNum type="arabicPeriod"/>
            </a:pPr>
            <a:r>
              <a:rPr lang="en"/>
              <a:t>Further stress devices while in burn-in, by holding the output of DUTs at their trip point.</a:t>
            </a:r>
          </a:p>
          <a:p>
            <a:pPr indent="-228600" lvl="0" marL="457200" rtl="0">
              <a:spcBef>
                <a:spcPts val="0"/>
              </a:spcBef>
              <a:buAutoNum type="arabicPeriod"/>
            </a:pPr>
            <a:r>
              <a:rPr lang="en"/>
              <a:t>Test the digital logic functionality of the devices, by disconnecting the output of the DUTs, to check when the devices failed.</a:t>
            </a:r>
          </a:p>
          <a:p>
            <a:pPr lvl="0" rtl="0">
              <a:spcBef>
                <a:spcPts val="0"/>
              </a:spcBef>
              <a:buNone/>
            </a:pPr>
            <a:r>
              <a:t/>
            </a:r>
            <a:endParaRPr/>
          </a:p>
        </p:txBody>
      </p:sp>
      <p:sp>
        <p:nvSpPr>
          <p:cNvPr id="286" name="Shape 286"/>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x="0" y="0"/>
          <a:ext cx="0" cy="0"/>
          <a:chOff x="0" y="0"/>
          <a:chExt cx="0" cy="0"/>
        </a:xfrm>
      </p:grpSpPr>
      <p:sp>
        <p:nvSpPr>
          <p:cNvPr id="291" name="Shape 291"/>
          <p:cNvSpPr txBox="1"/>
          <p:nvPr>
            <p:ph type="title"/>
          </p:nvPr>
        </p:nvSpPr>
        <p:spPr>
          <a:xfrm>
            <a:off x="311700" y="445025"/>
            <a:ext cx="8520600" cy="1021800"/>
          </a:xfrm>
          <a:prstGeom prst="rect">
            <a:avLst/>
          </a:prstGeom>
        </p:spPr>
        <p:txBody>
          <a:bodyPr anchorCtr="0" anchor="b" bIns="91425" lIns="91425" rIns="91425" tIns="91425">
            <a:noAutofit/>
          </a:bodyPr>
          <a:lstStyle/>
          <a:p>
            <a:pPr lvl="0" rtl="0" algn="ctr">
              <a:spcBef>
                <a:spcPts val="0"/>
              </a:spcBef>
              <a:buNone/>
            </a:pPr>
            <a:r>
              <a:rPr lang="en"/>
              <a:t>Burn-in PCB</a:t>
            </a:r>
          </a:p>
          <a:p>
            <a:pPr lvl="0" rtl="0" algn="ctr">
              <a:spcBef>
                <a:spcPts val="0"/>
              </a:spcBef>
              <a:buNone/>
            </a:pPr>
            <a:r>
              <a:rPr lang="en" sz="600"/>
              <a:t>------------------------------------------------------------------------------------------------------------------------------------</a:t>
            </a:r>
          </a:p>
          <a:p>
            <a:pPr lvl="0" rtl="0" algn="ctr">
              <a:spcBef>
                <a:spcPts val="300"/>
              </a:spcBef>
              <a:buNone/>
            </a:pPr>
            <a:r>
              <a:rPr lang="en" sz="1800"/>
              <a:t>1st Design</a:t>
            </a:r>
          </a:p>
        </p:txBody>
      </p:sp>
      <p:pic>
        <p:nvPicPr>
          <p:cNvPr id="292" name="Shape 292"/>
          <p:cNvPicPr preferRelativeResize="0"/>
          <p:nvPr/>
        </p:nvPicPr>
        <p:blipFill>
          <a:blip r:embed="rId3">
            <a:alphaModFix/>
          </a:blip>
          <a:stretch>
            <a:fillRect/>
          </a:stretch>
        </p:blipFill>
        <p:spPr>
          <a:xfrm>
            <a:off x="4687850" y="1820312"/>
            <a:ext cx="3989999" cy="2409474"/>
          </a:xfrm>
          <a:prstGeom prst="rect">
            <a:avLst/>
          </a:prstGeom>
          <a:noFill/>
          <a:ln>
            <a:noFill/>
          </a:ln>
        </p:spPr>
      </p:pic>
      <p:sp>
        <p:nvSpPr>
          <p:cNvPr id="293" name="Shape 293"/>
          <p:cNvSpPr/>
          <p:nvPr/>
        </p:nvSpPr>
        <p:spPr>
          <a:xfrm>
            <a:off x="7303150" y="3515925"/>
            <a:ext cx="1293600" cy="667800"/>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294" name="Shape 294"/>
          <p:cNvCxnSpPr>
            <a:endCxn id="293" idx="2"/>
          </p:cNvCxnSpPr>
          <p:nvPr/>
        </p:nvCxnSpPr>
        <p:spPr>
          <a:xfrm flipH="1" rot="10800000">
            <a:off x="7438750" y="4183725"/>
            <a:ext cx="511200" cy="365100"/>
          </a:xfrm>
          <a:prstGeom prst="straightConnector1">
            <a:avLst/>
          </a:prstGeom>
          <a:noFill/>
          <a:ln cap="flat" cmpd="sng" w="19050">
            <a:solidFill>
              <a:srgbClr val="FF0000"/>
            </a:solidFill>
            <a:prstDash val="solid"/>
            <a:round/>
            <a:headEnd len="lg" w="lg" type="none"/>
            <a:tailEnd len="lg" w="lg" type="stealth"/>
          </a:ln>
        </p:spPr>
      </p:cxnSp>
      <p:sp>
        <p:nvSpPr>
          <p:cNvPr id="295" name="Shape 295"/>
          <p:cNvSpPr txBox="1"/>
          <p:nvPr/>
        </p:nvSpPr>
        <p:spPr>
          <a:xfrm>
            <a:off x="6635425" y="4465375"/>
            <a:ext cx="1554600" cy="365100"/>
          </a:xfrm>
          <a:prstGeom prst="rect">
            <a:avLst/>
          </a:prstGeom>
          <a:noFill/>
          <a:ln>
            <a:noFill/>
          </a:ln>
        </p:spPr>
        <p:txBody>
          <a:bodyPr anchorCtr="0" anchor="t" bIns="91425" lIns="91425" rIns="91425" tIns="91425">
            <a:noAutofit/>
          </a:bodyPr>
          <a:lstStyle/>
          <a:p>
            <a:pPr lvl="0" rtl="0" algn="ctr">
              <a:spcBef>
                <a:spcPts val="0"/>
              </a:spcBef>
              <a:buNone/>
            </a:pPr>
            <a:r>
              <a:rPr lang="en"/>
              <a:t>1 Testing Cluster</a:t>
            </a:r>
          </a:p>
        </p:txBody>
      </p:sp>
      <p:pic>
        <p:nvPicPr>
          <p:cNvPr id="296" name="Shape 296"/>
          <p:cNvPicPr preferRelativeResize="0"/>
          <p:nvPr/>
        </p:nvPicPr>
        <p:blipFill>
          <a:blip r:embed="rId4">
            <a:alphaModFix/>
          </a:blip>
          <a:stretch>
            <a:fillRect/>
          </a:stretch>
        </p:blipFill>
        <p:spPr>
          <a:xfrm>
            <a:off x="599200" y="1631775"/>
            <a:ext cx="3882900" cy="2786548"/>
          </a:xfrm>
          <a:prstGeom prst="rect">
            <a:avLst/>
          </a:prstGeom>
          <a:noFill/>
          <a:ln>
            <a:noFill/>
          </a:ln>
        </p:spPr>
      </p:pic>
      <p:sp>
        <p:nvSpPr>
          <p:cNvPr id="297" name="Shape 297"/>
          <p:cNvSpPr txBox="1"/>
          <p:nvPr/>
        </p:nvSpPr>
        <p:spPr>
          <a:xfrm>
            <a:off x="599200" y="4443625"/>
            <a:ext cx="2471400" cy="408600"/>
          </a:xfrm>
          <a:prstGeom prst="rect">
            <a:avLst/>
          </a:prstGeom>
          <a:noFill/>
          <a:ln>
            <a:noFill/>
          </a:ln>
        </p:spPr>
        <p:txBody>
          <a:bodyPr anchorCtr="0" anchor="t" bIns="91425" lIns="91425" rIns="91425" tIns="91425">
            <a:noAutofit/>
          </a:bodyPr>
          <a:lstStyle/>
          <a:p>
            <a:pPr lvl="0" rtl="0">
              <a:spcBef>
                <a:spcPts val="0"/>
              </a:spcBef>
              <a:buNone/>
            </a:pPr>
            <a:r>
              <a:rPr lang="en"/>
              <a:t>12 Testing Clusters per PCB</a:t>
            </a:r>
          </a:p>
        </p:txBody>
      </p:sp>
      <p:sp>
        <p:nvSpPr>
          <p:cNvPr id="298" name="Shape 298"/>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x="0" y="0"/>
          <a:ext cx="0" cy="0"/>
          <a:chOff x="0" y="0"/>
          <a:chExt cx="0" cy="0"/>
        </a:xfrm>
      </p:grpSpPr>
      <p:sp>
        <p:nvSpPr>
          <p:cNvPr id="303" name="Shape 303"/>
          <p:cNvSpPr txBox="1"/>
          <p:nvPr>
            <p:ph idx="1" type="body"/>
          </p:nvPr>
        </p:nvSpPr>
        <p:spPr>
          <a:xfrm>
            <a:off x="2594925" y="1152475"/>
            <a:ext cx="6237300" cy="2242500"/>
          </a:xfrm>
          <a:prstGeom prst="rect">
            <a:avLst/>
          </a:prstGeom>
        </p:spPr>
        <p:txBody>
          <a:bodyPr anchorCtr="0" anchor="t" bIns="91425" lIns="91425" rIns="91425" tIns="91425">
            <a:noAutofit/>
          </a:bodyPr>
          <a:lstStyle/>
          <a:p>
            <a:pPr indent="-228600" lvl="0" marL="457200" rtl="0">
              <a:spcBef>
                <a:spcPts val="0"/>
              </a:spcBef>
              <a:buChar char="➔"/>
            </a:pPr>
            <a:r>
              <a:rPr lang="en"/>
              <a:t>The bread board on the left is to test a </a:t>
            </a:r>
            <a:r>
              <a:rPr i="1" lang="en"/>
              <a:t>single</a:t>
            </a:r>
            <a:r>
              <a:rPr lang="en"/>
              <a:t> hex-inverter</a:t>
            </a:r>
          </a:p>
          <a:p>
            <a:pPr indent="-228600" lvl="0" marL="457200" rtl="0">
              <a:spcBef>
                <a:spcPts val="0"/>
              </a:spcBef>
              <a:buChar char="➔"/>
            </a:pPr>
            <a:r>
              <a:rPr lang="en"/>
              <a:t>Circuit schematic:</a:t>
            </a:r>
          </a:p>
        </p:txBody>
      </p:sp>
      <p:sp>
        <p:nvSpPr>
          <p:cNvPr id="304" name="Shape 304"/>
          <p:cNvSpPr txBox="1"/>
          <p:nvPr>
            <p:ph type="title"/>
          </p:nvPr>
        </p:nvSpPr>
        <p:spPr>
          <a:xfrm>
            <a:off x="2362272" y="391425"/>
            <a:ext cx="4959299" cy="831300"/>
          </a:xfrm>
          <a:prstGeom prst="rect">
            <a:avLst/>
          </a:prstGeom>
        </p:spPr>
        <p:txBody>
          <a:bodyPr anchorCtr="0" anchor="b" bIns="91425" lIns="91425" rIns="91425" tIns="91425">
            <a:noAutofit/>
          </a:bodyPr>
          <a:lstStyle/>
          <a:p>
            <a:pPr lvl="0" rtl="0" algn="ctr">
              <a:spcBef>
                <a:spcPts val="0"/>
              </a:spcBef>
              <a:buClr>
                <a:schemeClr val="dk1"/>
              </a:buClr>
              <a:buSzPct val="26190"/>
              <a:buFont typeface="Arial"/>
              <a:buNone/>
            </a:pPr>
            <a:r>
              <a:rPr lang="en"/>
              <a:t>Burn-in PCB</a:t>
            </a:r>
          </a:p>
          <a:p>
            <a:pPr lvl="0" rtl="0" algn="ctr">
              <a:spcBef>
                <a:spcPts val="0"/>
              </a:spcBef>
              <a:buClr>
                <a:schemeClr val="dk1"/>
              </a:buClr>
              <a:buSzPct val="183333"/>
              <a:buFont typeface="Arial"/>
              <a:buNone/>
            </a:pPr>
            <a:r>
              <a:rPr lang="en" sz="600"/>
              <a:t>------------------------------------------------------------------------------------------------------------------------------------</a:t>
            </a:r>
          </a:p>
          <a:p>
            <a:pPr lvl="0" rtl="0" algn="ctr">
              <a:spcBef>
                <a:spcPts val="300"/>
              </a:spcBef>
              <a:buNone/>
            </a:pPr>
            <a:r>
              <a:rPr lang="en" sz="1800"/>
              <a:t>1st Design</a:t>
            </a:r>
          </a:p>
        </p:txBody>
      </p:sp>
      <p:pic>
        <p:nvPicPr>
          <p:cNvPr id="305" name="Shape 305"/>
          <p:cNvPicPr preferRelativeResize="0"/>
          <p:nvPr/>
        </p:nvPicPr>
        <p:blipFill rotWithShape="1">
          <a:blip r:embed="rId3">
            <a:alphaModFix/>
          </a:blip>
          <a:srcRect b="16775" l="24007" r="19780" t="5705"/>
          <a:stretch/>
        </p:blipFill>
        <p:spPr>
          <a:xfrm>
            <a:off x="440200" y="236010"/>
            <a:ext cx="1915300" cy="4671472"/>
          </a:xfrm>
          <a:prstGeom prst="rect">
            <a:avLst/>
          </a:prstGeom>
          <a:noFill/>
          <a:ln>
            <a:noFill/>
          </a:ln>
        </p:spPr>
      </p:pic>
      <p:pic>
        <p:nvPicPr>
          <p:cNvPr id="306" name="Shape 306"/>
          <p:cNvPicPr preferRelativeResize="0"/>
          <p:nvPr/>
        </p:nvPicPr>
        <p:blipFill>
          <a:blip r:embed="rId4">
            <a:alphaModFix/>
          </a:blip>
          <a:stretch>
            <a:fillRect/>
          </a:stretch>
        </p:blipFill>
        <p:spPr>
          <a:xfrm>
            <a:off x="2976999" y="2286952"/>
            <a:ext cx="5247274" cy="2575120"/>
          </a:xfrm>
          <a:prstGeom prst="rect">
            <a:avLst/>
          </a:prstGeom>
          <a:noFill/>
          <a:ln>
            <a:noFill/>
          </a:ln>
        </p:spPr>
      </p:pic>
      <p:sp>
        <p:nvSpPr>
          <p:cNvPr id="307" name="Shape 307"/>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315925"/>
            <a:ext cx="8520600" cy="831300"/>
          </a:xfrm>
          <a:prstGeom prst="rect">
            <a:avLst/>
          </a:prstGeom>
        </p:spPr>
        <p:txBody>
          <a:bodyPr anchorCtr="0" anchor="b" bIns="91425" lIns="91425" rIns="91425" tIns="91425">
            <a:noAutofit/>
          </a:bodyPr>
          <a:lstStyle/>
          <a:p>
            <a:pPr lvl="0" rtl="0" algn="ctr">
              <a:spcBef>
                <a:spcPts val="0"/>
              </a:spcBef>
              <a:buNone/>
            </a:pPr>
            <a:r>
              <a:rPr lang="en"/>
              <a:t>What is Latent Damage?</a:t>
            </a:r>
          </a:p>
        </p:txBody>
      </p:sp>
      <p:sp>
        <p:nvSpPr>
          <p:cNvPr id="131" name="Shape 131"/>
          <p:cNvSpPr txBox="1"/>
          <p:nvPr>
            <p:ph idx="1" type="body"/>
          </p:nvPr>
        </p:nvSpPr>
        <p:spPr>
          <a:xfrm>
            <a:off x="311700" y="1152475"/>
            <a:ext cx="8520600" cy="2574000"/>
          </a:xfrm>
          <a:prstGeom prst="rect">
            <a:avLst/>
          </a:prstGeom>
        </p:spPr>
        <p:txBody>
          <a:bodyPr anchorCtr="0" anchor="t" bIns="91425" lIns="91425" rIns="91425" tIns="91425">
            <a:noAutofit/>
          </a:bodyPr>
          <a:lstStyle/>
          <a:p>
            <a:pPr indent="-228600" lvl="0" marL="457200" rtl="0">
              <a:spcBef>
                <a:spcPts val="0"/>
              </a:spcBef>
              <a:buChar char="➔"/>
            </a:pPr>
            <a:r>
              <a:rPr lang="en"/>
              <a:t>Is usually caused by an Electrostatic Discharge (ESD) event</a:t>
            </a:r>
          </a:p>
          <a:p>
            <a:pPr indent="-228600" lvl="0" marL="457200" rtl="0">
              <a:spcBef>
                <a:spcPts val="0"/>
              </a:spcBef>
              <a:buChar char="➔"/>
            </a:pPr>
            <a:r>
              <a:rPr lang="en"/>
              <a:t>Physically damages a device but is electrically undetectable</a:t>
            </a:r>
          </a:p>
          <a:p>
            <a:pPr lvl="0" rtl="0">
              <a:spcBef>
                <a:spcPts val="0"/>
              </a:spcBef>
              <a:buNone/>
            </a:pPr>
            <a:r>
              <a:rPr lang="en"/>
              <a:t>A device that has been </a:t>
            </a:r>
            <a:r>
              <a:rPr i="1" lang="en"/>
              <a:t>latently damaged</a:t>
            </a:r>
            <a:r>
              <a:rPr lang="en"/>
              <a:t> is still functional but may fail much sooner than expected.</a:t>
            </a:r>
          </a:p>
        </p:txBody>
      </p:sp>
      <p:sp>
        <p:nvSpPr>
          <p:cNvPr id="132" name="Shape 132"/>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1" name="Shape 311"/>
        <p:cNvGrpSpPr/>
        <p:nvPr/>
      </p:nvGrpSpPr>
      <p:grpSpPr>
        <a:xfrm>
          <a:off x="0" y="0"/>
          <a:ext cx="0" cy="0"/>
          <a:chOff x="0" y="0"/>
          <a:chExt cx="0" cy="0"/>
        </a:xfrm>
      </p:grpSpPr>
      <p:sp>
        <p:nvSpPr>
          <p:cNvPr id="312" name="Shape 312"/>
          <p:cNvSpPr txBox="1"/>
          <p:nvPr>
            <p:ph type="title"/>
          </p:nvPr>
        </p:nvSpPr>
        <p:spPr>
          <a:xfrm>
            <a:off x="311700" y="445025"/>
            <a:ext cx="8520600" cy="986400"/>
          </a:xfrm>
          <a:prstGeom prst="rect">
            <a:avLst/>
          </a:prstGeom>
        </p:spPr>
        <p:txBody>
          <a:bodyPr anchorCtr="0" anchor="b" bIns="91425" lIns="91425" rIns="91425" tIns="91425">
            <a:noAutofit/>
          </a:bodyPr>
          <a:lstStyle/>
          <a:p>
            <a:pPr lvl="0" rtl="0" algn="ctr">
              <a:spcBef>
                <a:spcPts val="0"/>
              </a:spcBef>
              <a:buClr>
                <a:schemeClr val="dk1"/>
              </a:buClr>
              <a:buSzPct val="26190"/>
              <a:buFont typeface="Arial"/>
              <a:buNone/>
            </a:pPr>
            <a:r>
              <a:rPr lang="en"/>
              <a:t>Burn-in PCB</a:t>
            </a:r>
          </a:p>
          <a:p>
            <a:pPr lvl="0" rtl="0" algn="ctr">
              <a:spcBef>
                <a:spcPts val="0"/>
              </a:spcBef>
              <a:buClr>
                <a:schemeClr val="dk1"/>
              </a:buClr>
              <a:buSzPct val="183333"/>
              <a:buFont typeface="Arial"/>
              <a:buNone/>
            </a:pPr>
            <a:r>
              <a:rPr lang="en" sz="600"/>
              <a:t>------------------------------------------------------------------------------------------------------------------------------------</a:t>
            </a:r>
          </a:p>
          <a:p>
            <a:pPr lvl="0" rtl="0" algn="ctr">
              <a:spcBef>
                <a:spcPts val="300"/>
              </a:spcBef>
              <a:buNone/>
            </a:pPr>
            <a:r>
              <a:rPr lang="en" sz="1800"/>
              <a:t>Functionality Check</a:t>
            </a:r>
          </a:p>
        </p:txBody>
      </p:sp>
      <p:sp>
        <p:nvSpPr>
          <p:cNvPr id="313" name="Shape 313"/>
          <p:cNvSpPr txBox="1"/>
          <p:nvPr>
            <p:ph idx="1" type="body"/>
          </p:nvPr>
        </p:nvSpPr>
        <p:spPr>
          <a:xfrm>
            <a:off x="311700" y="1431425"/>
            <a:ext cx="8520600" cy="744900"/>
          </a:xfrm>
          <a:prstGeom prst="rect">
            <a:avLst/>
          </a:prstGeom>
        </p:spPr>
        <p:txBody>
          <a:bodyPr anchorCtr="0" anchor="t" bIns="91425" lIns="91425" rIns="91425" tIns="91425">
            <a:noAutofit/>
          </a:bodyPr>
          <a:lstStyle/>
          <a:p>
            <a:pPr lvl="0" rtl="0">
              <a:spcBef>
                <a:spcPts val="0"/>
              </a:spcBef>
              <a:buNone/>
            </a:pPr>
            <a:r>
              <a:rPr lang="en"/>
              <a:t>In the table below, 1 means “high” for the switch states, and 1 means conducting for the components.</a:t>
            </a:r>
          </a:p>
        </p:txBody>
      </p:sp>
      <p:graphicFrame>
        <p:nvGraphicFramePr>
          <p:cNvPr id="314" name="Shape 314"/>
          <p:cNvGraphicFramePr/>
          <p:nvPr/>
        </p:nvGraphicFramePr>
        <p:xfrm>
          <a:off x="952500" y="2337000"/>
          <a:ext cx="3000000" cy="3000000"/>
        </p:xfrm>
        <a:graphic>
          <a:graphicData uri="http://schemas.openxmlformats.org/drawingml/2006/table">
            <a:tbl>
              <a:tblPr>
                <a:noFill/>
                <a:tableStyleId>{32F24696-ADCD-4834-B095-7A8289670796}</a:tableStyleId>
              </a:tblPr>
              <a:tblGrid>
                <a:gridCol w="1206500"/>
                <a:gridCol w="1206500"/>
                <a:gridCol w="1206500"/>
                <a:gridCol w="1206500"/>
                <a:gridCol w="1206500"/>
                <a:gridCol w="1206500"/>
              </a:tblGrid>
              <a:tr h="381000">
                <a:tc gridSpan="2">
                  <a:txBody>
                    <a:bodyPr>
                      <a:noAutofit/>
                    </a:bodyPr>
                    <a:lstStyle/>
                    <a:p>
                      <a:pPr lvl="0" rtl="0" algn="ctr">
                        <a:spcBef>
                          <a:spcPts val="0"/>
                        </a:spcBef>
                        <a:buNone/>
                      </a:pPr>
                      <a:r>
                        <a:rPr lang="en">
                          <a:solidFill>
                            <a:schemeClr val="accent2"/>
                          </a:solidFill>
                        </a:rPr>
                        <a:t>Switch</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c hMerge="1"/>
                <a:tc gridSpan="2">
                  <a:txBody>
                    <a:bodyPr>
                      <a:noAutofit/>
                    </a:bodyPr>
                    <a:lstStyle/>
                    <a:p>
                      <a:pPr lvl="0" rtl="0" algn="ctr">
                        <a:spcBef>
                          <a:spcPts val="0"/>
                        </a:spcBef>
                        <a:buNone/>
                      </a:pPr>
                      <a:r>
                        <a:rPr lang="en">
                          <a:solidFill>
                            <a:schemeClr val="accent2"/>
                          </a:solidFill>
                        </a:rPr>
                        <a:t>Diodes</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c hMerge="1"/>
                <a:tc gridSpan="2">
                  <a:txBody>
                    <a:bodyPr>
                      <a:noAutofit/>
                    </a:bodyPr>
                    <a:lstStyle/>
                    <a:p>
                      <a:pPr lvl="0" rtl="0" algn="ctr">
                        <a:spcBef>
                          <a:spcPts val="0"/>
                        </a:spcBef>
                        <a:buNone/>
                      </a:pPr>
                      <a:r>
                        <a:rPr lang="en">
                          <a:solidFill>
                            <a:schemeClr val="accent2"/>
                          </a:solidFill>
                        </a:rPr>
                        <a:t>Inverter Transistors</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c hMerge="1"/>
              </a:tr>
              <a:tr h="381000">
                <a:tc>
                  <a:txBody>
                    <a:bodyPr>
                      <a:noAutofit/>
                    </a:bodyPr>
                    <a:lstStyle/>
                    <a:p>
                      <a:pPr lvl="0" rtl="0" algn="ctr">
                        <a:spcBef>
                          <a:spcPts val="0"/>
                        </a:spcBef>
                        <a:buNone/>
                      </a:pPr>
                      <a:r>
                        <a:rPr lang="en">
                          <a:solidFill>
                            <a:schemeClr val="accent2"/>
                          </a:solidFill>
                        </a:rPr>
                        <a:t>“Input”</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c>
                  <a:txBody>
                    <a:bodyPr>
                      <a:noAutofit/>
                    </a:bodyPr>
                    <a:lstStyle/>
                    <a:p>
                      <a:pPr lvl="0" rtl="0" algn="ctr">
                        <a:spcBef>
                          <a:spcPts val="0"/>
                        </a:spcBef>
                        <a:buNone/>
                      </a:pPr>
                      <a:r>
                        <a:rPr lang="en">
                          <a:solidFill>
                            <a:schemeClr val="accent2"/>
                          </a:solidFill>
                        </a:rPr>
                        <a:t>“Output”</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c>
                  <a:txBody>
                    <a:bodyPr>
                      <a:noAutofit/>
                    </a:bodyPr>
                    <a:lstStyle/>
                    <a:p>
                      <a:pPr lvl="0" rtl="0" algn="ctr">
                        <a:spcBef>
                          <a:spcPts val="0"/>
                        </a:spcBef>
                        <a:buNone/>
                      </a:pPr>
                      <a:r>
                        <a:rPr lang="en">
                          <a:solidFill>
                            <a:schemeClr val="accent2"/>
                          </a:solidFill>
                        </a:rPr>
                        <a:t>DZ1</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c>
                  <a:txBody>
                    <a:bodyPr>
                      <a:noAutofit/>
                    </a:bodyPr>
                    <a:lstStyle/>
                    <a:p>
                      <a:pPr lvl="0" rtl="0" algn="ctr">
                        <a:spcBef>
                          <a:spcPts val="0"/>
                        </a:spcBef>
                        <a:buNone/>
                      </a:pPr>
                      <a:r>
                        <a:rPr lang="en">
                          <a:solidFill>
                            <a:schemeClr val="accent2"/>
                          </a:solidFill>
                        </a:rPr>
                        <a:t>DZ2</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c>
                  <a:txBody>
                    <a:bodyPr>
                      <a:noAutofit/>
                    </a:bodyPr>
                    <a:lstStyle/>
                    <a:p>
                      <a:pPr lvl="0" rtl="0" algn="ctr">
                        <a:spcBef>
                          <a:spcPts val="0"/>
                        </a:spcBef>
                        <a:buNone/>
                      </a:pPr>
                      <a:r>
                        <a:rPr lang="en">
                          <a:solidFill>
                            <a:schemeClr val="accent2"/>
                          </a:solidFill>
                        </a:rPr>
                        <a:t>PMOS</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c>
                  <a:txBody>
                    <a:bodyPr>
                      <a:noAutofit/>
                    </a:bodyPr>
                    <a:lstStyle/>
                    <a:p>
                      <a:pPr lvl="0" rtl="0" algn="ctr">
                        <a:spcBef>
                          <a:spcPts val="0"/>
                        </a:spcBef>
                        <a:buNone/>
                      </a:pPr>
                      <a:r>
                        <a:rPr lang="en">
                          <a:solidFill>
                            <a:schemeClr val="accent2"/>
                          </a:solidFill>
                        </a:rPr>
                        <a:t>NMOS</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r>
              <a:tr h="381000">
                <a:tc>
                  <a:txBody>
                    <a:bodyPr>
                      <a:noAutofit/>
                    </a:bodyPr>
                    <a:lstStyle/>
                    <a:p>
                      <a:pPr lvl="0" rtl="0" algn="ctr">
                        <a:spcBef>
                          <a:spcPts val="0"/>
                        </a:spcBef>
                        <a:buNone/>
                      </a:pPr>
                      <a:r>
                        <a:rPr lang="en">
                          <a:solidFill>
                            <a:schemeClr val="accent2"/>
                          </a:solidFill>
                        </a:rPr>
                        <a:t>0</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c>
                  <a:txBody>
                    <a:bodyPr>
                      <a:noAutofit/>
                    </a:bodyPr>
                    <a:lstStyle/>
                    <a:p>
                      <a:pPr lvl="0" rtl="0" algn="ctr">
                        <a:spcBef>
                          <a:spcPts val="0"/>
                        </a:spcBef>
                        <a:buNone/>
                      </a:pPr>
                      <a:r>
                        <a:rPr lang="en">
                          <a:solidFill>
                            <a:schemeClr val="accent2"/>
                          </a:solidFill>
                        </a:rPr>
                        <a:t>0</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c>
                  <a:txBody>
                    <a:bodyPr>
                      <a:noAutofit/>
                    </a:bodyPr>
                    <a:lstStyle/>
                    <a:p>
                      <a:pPr lvl="0" rtl="0" algn="ctr">
                        <a:spcBef>
                          <a:spcPts val="0"/>
                        </a:spcBef>
                        <a:buNone/>
                      </a:pPr>
                      <a:r>
                        <a:rPr lang="en">
                          <a:solidFill>
                            <a:schemeClr val="accent2"/>
                          </a:solidFill>
                        </a:rPr>
                        <a:t>1</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c>
                  <a:txBody>
                    <a:bodyPr>
                      <a:noAutofit/>
                    </a:bodyPr>
                    <a:lstStyle/>
                    <a:p>
                      <a:pPr lvl="0" rtl="0" algn="ctr">
                        <a:spcBef>
                          <a:spcPts val="0"/>
                        </a:spcBef>
                        <a:buNone/>
                      </a:pPr>
                      <a:r>
                        <a:rPr lang="en">
                          <a:solidFill>
                            <a:schemeClr val="accent2"/>
                          </a:solidFill>
                        </a:rPr>
                        <a:t>0</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c>
                  <a:txBody>
                    <a:bodyPr>
                      <a:noAutofit/>
                    </a:bodyPr>
                    <a:lstStyle/>
                    <a:p>
                      <a:pPr lvl="0" rtl="0" algn="ctr">
                        <a:spcBef>
                          <a:spcPts val="0"/>
                        </a:spcBef>
                        <a:buNone/>
                      </a:pPr>
                      <a:r>
                        <a:rPr lang="en">
                          <a:solidFill>
                            <a:schemeClr val="accent2"/>
                          </a:solidFill>
                        </a:rPr>
                        <a:t>1</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c>
                  <a:txBody>
                    <a:bodyPr>
                      <a:noAutofit/>
                    </a:bodyPr>
                    <a:lstStyle/>
                    <a:p>
                      <a:pPr lvl="0" rtl="0" algn="ctr">
                        <a:spcBef>
                          <a:spcPts val="0"/>
                        </a:spcBef>
                        <a:buNone/>
                      </a:pPr>
                      <a:r>
                        <a:rPr lang="en">
                          <a:solidFill>
                            <a:schemeClr val="accent2"/>
                          </a:solidFill>
                        </a:rPr>
                        <a:t>0</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r>
              <a:tr h="381000">
                <a:tc>
                  <a:txBody>
                    <a:bodyPr>
                      <a:noAutofit/>
                    </a:bodyPr>
                    <a:lstStyle/>
                    <a:p>
                      <a:pPr lvl="0" rtl="0" algn="ctr">
                        <a:spcBef>
                          <a:spcPts val="0"/>
                        </a:spcBef>
                        <a:buNone/>
                      </a:pPr>
                      <a:r>
                        <a:rPr lang="en">
                          <a:solidFill>
                            <a:schemeClr val="accent2"/>
                          </a:solidFill>
                        </a:rPr>
                        <a:t>0</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c>
                  <a:txBody>
                    <a:bodyPr>
                      <a:noAutofit/>
                    </a:bodyPr>
                    <a:lstStyle/>
                    <a:p>
                      <a:pPr lvl="0" rtl="0" algn="ctr">
                        <a:spcBef>
                          <a:spcPts val="0"/>
                        </a:spcBef>
                        <a:buNone/>
                      </a:pPr>
                      <a:r>
                        <a:rPr lang="en">
                          <a:solidFill>
                            <a:schemeClr val="accent2"/>
                          </a:solidFill>
                        </a:rPr>
                        <a:t>1</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c>
                  <a:txBody>
                    <a:bodyPr>
                      <a:noAutofit/>
                    </a:bodyPr>
                    <a:lstStyle/>
                    <a:p>
                      <a:pPr lvl="0" rtl="0" algn="ctr">
                        <a:spcBef>
                          <a:spcPts val="0"/>
                        </a:spcBef>
                        <a:buNone/>
                      </a:pPr>
                      <a:r>
                        <a:rPr lang="en">
                          <a:solidFill>
                            <a:schemeClr val="accent2"/>
                          </a:solidFill>
                        </a:rPr>
                        <a:t>1</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c>
                  <a:txBody>
                    <a:bodyPr>
                      <a:noAutofit/>
                    </a:bodyPr>
                    <a:lstStyle/>
                    <a:p>
                      <a:pPr lvl="0" rtl="0" algn="ctr">
                        <a:spcBef>
                          <a:spcPts val="0"/>
                        </a:spcBef>
                        <a:buNone/>
                      </a:pPr>
                      <a:r>
                        <a:rPr lang="en">
                          <a:solidFill>
                            <a:schemeClr val="accent2"/>
                          </a:solidFill>
                        </a:rPr>
                        <a:t>0</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c>
                  <a:txBody>
                    <a:bodyPr>
                      <a:noAutofit/>
                    </a:bodyPr>
                    <a:lstStyle/>
                    <a:p>
                      <a:pPr lvl="0" rtl="0" algn="ctr">
                        <a:spcBef>
                          <a:spcPts val="0"/>
                        </a:spcBef>
                        <a:buNone/>
                      </a:pPr>
                      <a:r>
                        <a:rPr lang="en">
                          <a:solidFill>
                            <a:schemeClr val="accent2"/>
                          </a:solidFill>
                        </a:rPr>
                        <a:t>1</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c>
                  <a:txBody>
                    <a:bodyPr>
                      <a:noAutofit/>
                    </a:bodyPr>
                    <a:lstStyle/>
                    <a:p>
                      <a:pPr lvl="0" rtl="0" algn="ctr">
                        <a:spcBef>
                          <a:spcPts val="0"/>
                        </a:spcBef>
                        <a:buNone/>
                      </a:pPr>
                      <a:r>
                        <a:rPr lang="en">
                          <a:solidFill>
                            <a:schemeClr val="accent2"/>
                          </a:solidFill>
                        </a:rPr>
                        <a:t>0</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r>
              <a:tr h="381000">
                <a:tc>
                  <a:txBody>
                    <a:bodyPr>
                      <a:noAutofit/>
                    </a:bodyPr>
                    <a:lstStyle/>
                    <a:p>
                      <a:pPr lvl="0" rtl="0" algn="ctr">
                        <a:spcBef>
                          <a:spcPts val="0"/>
                        </a:spcBef>
                        <a:buNone/>
                      </a:pPr>
                      <a:r>
                        <a:rPr lang="en">
                          <a:solidFill>
                            <a:schemeClr val="accent2"/>
                          </a:solidFill>
                        </a:rPr>
                        <a:t>1</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c>
                  <a:txBody>
                    <a:bodyPr>
                      <a:noAutofit/>
                    </a:bodyPr>
                    <a:lstStyle/>
                    <a:p>
                      <a:pPr lvl="0" rtl="0" algn="ctr">
                        <a:spcBef>
                          <a:spcPts val="0"/>
                        </a:spcBef>
                        <a:buNone/>
                      </a:pPr>
                      <a:r>
                        <a:rPr lang="en">
                          <a:solidFill>
                            <a:schemeClr val="accent2"/>
                          </a:solidFill>
                        </a:rPr>
                        <a:t>0</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c>
                  <a:txBody>
                    <a:bodyPr>
                      <a:noAutofit/>
                    </a:bodyPr>
                    <a:lstStyle/>
                    <a:p>
                      <a:pPr lvl="0" rtl="0" algn="ctr">
                        <a:spcBef>
                          <a:spcPts val="0"/>
                        </a:spcBef>
                        <a:buNone/>
                      </a:pPr>
                      <a:r>
                        <a:rPr lang="en">
                          <a:solidFill>
                            <a:schemeClr val="accent2"/>
                          </a:solidFill>
                        </a:rPr>
                        <a:t>0</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c>
                  <a:txBody>
                    <a:bodyPr>
                      <a:noAutofit/>
                    </a:bodyPr>
                    <a:lstStyle/>
                    <a:p>
                      <a:pPr lvl="0" rtl="0" algn="ctr">
                        <a:spcBef>
                          <a:spcPts val="0"/>
                        </a:spcBef>
                        <a:buNone/>
                      </a:pPr>
                      <a:r>
                        <a:rPr lang="en">
                          <a:solidFill>
                            <a:schemeClr val="accent2"/>
                          </a:solidFill>
                        </a:rPr>
                        <a:t>0</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c>
                  <a:txBody>
                    <a:bodyPr>
                      <a:noAutofit/>
                    </a:bodyPr>
                    <a:lstStyle/>
                    <a:p>
                      <a:pPr lvl="0" rtl="0" algn="ctr">
                        <a:spcBef>
                          <a:spcPts val="0"/>
                        </a:spcBef>
                        <a:buNone/>
                      </a:pPr>
                      <a:r>
                        <a:rPr lang="en">
                          <a:solidFill>
                            <a:schemeClr val="accent2"/>
                          </a:solidFill>
                        </a:rPr>
                        <a:t>0</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c>
                  <a:txBody>
                    <a:bodyPr>
                      <a:noAutofit/>
                    </a:bodyPr>
                    <a:lstStyle/>
                    <a:p>
                      <a:pPr lvl="0" rtl="0" algn="ctr">
                        <a:spcBef>
                          <a:spcPts val="0"/>
                        </a:spcBef>
                        <a:buNone/>
                      </a:pPr>
                      <a:r>
                        <a:rPr lang="en">
                          <a:solidFill>
                            <a:schemeClr val="accent2"/>
                          </a:solidFill>
                        </a:rPr>
                        <a:t>1</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r>
              <a:tr h="381000">
                <a:tc>
                  <a:txBody>
                    <a:bodyPr>
                      <a:noAutofit/>
                    </a:bodyPr>
                    <a:lstStyle/>
                    <a:p>
                      <a:pPr lvl="0" rtl="0" algn="ctr">
                        <a:spcBef>
                          <a:spcPts val="0"/>
                        </a:spcBef>
                        <a:buNone/>
                      </a:pPr>
                      <a:r>
                        <a:rPr lang="en">
                          <a:solidFill>
                            <a:schemeClr val="accent2"/>
                          </a:solidFill>
                        </a:rPr>
                        <a:t>1</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c>
                  <a:txBody>
                    <a:bodyPr>
                      <a:noAutofit/>
                    </a:bodyPr>
                    <a:lstStyle/>
                    <a:p>
                      <a:pPr lvl="0" rtl="0" algn="ctr">
                        <a:spcBef>
                          <a:spcPts val="0"/>
                        </a:spcBef>
                        <a:buNone/>
                      </a:pPr>
                      <a:r>
                        <a:rPr lang="en">
                          <a:solidFill>
                            <a:schemeClr val="accent2"/>
                          </a:solidFill>
                        </a:rPr>
                        <a:t>1</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c>
                  <a:txBody>
                    <a:bodyPr>
                      <a:noAutofit/>
                    </a:bodyPr>
                    <a:lstStyle/>
                    <a:p>
                      <a:pPr lvl="0" rtl="0" algn="ctr">
                        <a:spcBef>
                          <a:spcPts val="0"/>
                        </a:spcBef>
                        <a:buNone/>
                      </a:pPr>
                      <a:r>
                        <a:rPr lang="en">
                          <a:solidFill>
                            <a:schemeClr val="accent2"/>
                          </a:solidFill>
                        </a:rPr>
                        <a:t>0</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c>
                  <a:txBody>
                    <a:bodyPr>
                      <a:noAutofit/>
                    </a:bodyPr>
                    <a:lstStyle/>
                    <a:p>
                      <a:pPr lvl="0" rtl="0" algn="ctr">
                        <a:spcBef>
                          <a:spcPts val="0"/>
                        </a:spcBef>
                        <a:buNone/>
                      </a:pPr>
                      <a:r>
                        <a:rPr lang="en">
                          <a:solidFill>
                            <a:schemeClr val="accent2"/>
                          </a:solidFill>
                        </a:rPr>
                        <a:t>1</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c>
                  <a:txBody>
                    <a:bodyPr>
                      <a:noAutofit/>
                    </a:bodyPr>
                    <a:lstStyle/>
                    <a:p>
                      <a:pPr lvl="0" rtl="0" algn="ctr">
                        <a:spcBef>
                          <a:spcPts val="0"/>
                        </a:spcBef>
                        <a:buNone/>
                      </a:pPr>
                      <a:r>
                        <a:rPr lang="en">
                          <a:solidFill>
                            <a:schemeClr val="accent2"/>
                          </a:solidFill>
                        </a:rPr>
                        <a:t>0</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c>
                  <a:txBody>
                    <a:bodyPr>
                      <a:noAutofit/>
                    </a:bodyPr>
                    <a:lstStyle/>
                    <a:p>
                      <a:pPr lvl="0" rtl="0" algn="ctr">
                        <a:spcBef>
                          <a:spcPts val="0"/>
                        </a:spcBef>
                        <a:buNone/>
                      </a:pPr>
                      <a:r>
                        <a:rPr lang="en">
                          <a:solidFill>
                            <a:schemeClr val="accent2"/>
                          </a:solidFill>
                        </a:rPr>
                        <a:t>1</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tcPr>
                </a:tc>
              </a:tr>
            </a:tbl>
          </a:graphicData>
        </a:graphic>
      </p:graphicFrame>
      <p:sp>
        <p:nvSpPr>
          <p:cNvPr id="315" name="Shape 315"/>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x="0" y="0"/>
          <a:ext cx="0" cy="0"/>
          <a:chOff x="0" y="0"/>
          <a:chExt cx="0" cy="0"/>
        </a:xfrm>
      </p:grpSpPr>
      <p:sp>
        <p:nvSpPr>
          <p:cNvPr id="320" name="Shape 320"/>
          <p:cNvSpPr txBox="1"/>
          <p:nvPr>
            <p:ph type="title"/>
          </p:nvPr>
        </p:nvSpPr>
        <p:spPr>
          <a:xfrm>
            <a:off x="311700" y="445025"/>
            <a:ext cx="8520600" cy="986400"/>
          </a:xfrm>
          <a:prstGeom prst="rect">
            <a:avLst/>
          </a:prstGeom>
        </p:spPr>
        <p:txBody>
          <a:bodyPr anchorCtr="0" anchor="b" bIns="91425" lIns="91425" rIns="91425" tIns="91425">
            <a:noAutofit/>
          </a:bodyPr>
          <a:lstStyle/>
          <a:p>
            <a:pPr lvl="0" rtl="0" algn="ctr">
              <a:spcBef>
                <a:spcPts val="0"/>
              </a:spcBef>
              <a:buClr>
                <a:schemeClr val="dk1"/>
              </a:buClr>
              <a:buSzPct val="26190"/>
              <a:buFont typeface="Arial"/>
              <a:buNone/>
            </a:pPr>
            <a:r>
              <a:rPr lang="en"/>
              <a:t>Burn-in PCB</a:t>
            </a:r>
          </a:p>
          <a:p>
            <a:pPr lvl="0" rtl="0" algn="ctr">
              <a:spcBef>
                <a:spcPts val="0"/>
              </a:spcBef>
              <a:buClr>
                <a:schemeClr val="dk1"/>
              </a:buClr>
              <a:buSzPct val="183333"/>
              <a:buFont typeface="Arial"/>
              <a:buNone/>
            </a:pPr>
            <a:r>
              <a:rPr lang="en" sz="600"/>
              <a:t>------------------------------------------------------------------------------------------------------------------------------------</a:t>
            </a:r>
          </a:p>
          <a:p>
            <a:pPr lvl="0" rtl="0" algn="ctr">
              <a:spcBef>
                <a:spcPts val="300"/>
              </a:spcBef>
              <a:buNone/>
            </a:pPr>
            <a:r>
              <a:rPr lang="en" sz="1800"/>
              <a:t>Functionality Check</a:t>
            </a:r>
          </a:p>
        </p:txBody>
      </p:sp>
      <p:sp>
        <p:nvSpPr>
          <p:cNvPr id="321" name="Shape 321"/>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
        <p:nvSpPr>
          <p:cNvPr id="322" name="Shape 322">
            <a:hlinkClick r:id="rId3"/>
          </p:cNvPr>
          <p:cNvSpPr/>
          <p:nvPr/>
        </p:nvSpPr>
        <p:spPr>
          <a:xfrm>
            <a:off x="2286000" y="1431425"/>
            <a:ext cx="4572000" cy="3429000"/>
          </a:xfrm>
          <a:prstGeom prst="rect">
            <a:avLst/>
          </a:prstGeom>
          <a:blipFill>
            <a:blip r:embed="rId4">
              <a:alphaModFix/>
            </a:blip>
            <a:stretch>
              <a:fillRect/>
            </a:stretch>
          </a:blipFill>
          <a:ln>
            <a:noFill/>
          </a:ln>
        </p:spPr>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6" name="Shape 326"/>
        <p:cNvGrpSpPr/>
        <p:nvPr/>
      </p:nvGrpSpPr>
      <p:grpSpPr>
        <a:xfrm>
          <a:off x="0" y="0"/>
          <a:ext cx="0" cy="0"/>
          <a:chOff x="0" y="0"/>
          <a:chExt cx="0" cy="0"/>
        </a:xfrm>
      </p:grpSpPr>
      <p:sp>
        <p:nvSpPr>
          <p:cNvPr id="327" name="Shape 327"/>
          <p:cNvSpPr txBox="1"/>
          <p:nvPr>
            <p:ph idx="1" type="body"/>
          </p:nvPr>
        </p:nvSpPr>
        <p:spPr>
          <a:xfrm>
            <a:off x="311700" y="1387375"/>
            <a:ext cx="8520600" cy="3354000"/>
          </a:xfrm>
          <a:prstGeom prst="rect">
            <a:avLst/>
          </a:prstGeom>
        </p:spPr>
        <p:txBody>
          <a:bodyPr anchorCtr="0" anchor="t" bIns="91425" lIns="91425" rIns="91425" tIns="91425">
            <a:noAutofit/>
          </a:bodyPr>
          <a:lstStyle/>
          <a:p>
            <a:pPr indent="-228600" lvl="0" marL="457200" rtl="0">
              <a:lnSpc>
                <a:spcPct val="200000"/>
              </a:lnSpc>
              <a:spcBef>
                <a:spcPts val="0"/>
              </a:spcBef>
              <a:buAutoNum type="arabicPeriod"/>
            </a:pPr>
            <a:r>
              <a:rPr lang="en"/>
              <a:t>Resistor networks in the testing set-up are bussed instead of isolated.</a:t>
            </a:r>
          </a:p>
          <a:p>
            <a:pPr indent="-228600" lvl="0" marL="457200" rtl="0">
              <a:lnSpc>
                <a:spcPct val="115000"/>
              </a:lnSpc>
              <a:spcBef>
                <a:spcPts val="0"/>
              </a:spcBef>
              <a:buAutoNum type="arabicPeriod"/>
            </a:pPr>
            <a:r>
              <a:rPr lang="en"/>
              <a:t>All output gates of each testing setup are connected with other output gates</a:t>
            </a:r>
          </a:p>
          <a:p>
            <a:pPr lvl="0" rtl="0">
              <a:lnSpc>
                <a:spcPct val="115000"/>
              </a:lnSpc>
              <a:spcBef>
                <a:spcPts val="0"/>
              </a:spcBef>
              <a:buNone/>
            </a:pPr>
            <a:r>
              <a:rPr lang="en"/>
              <a:t>These are design flaws that broke functionality of the old boards.</a:t>
            </a:r>
          </a:p>
          <a:p>
            <a:pPr lvl="0" rtl="0">
              <a:lnSpc>
                <a:spcPct val="115000"/>
              </a:lnSpc>
              <a:spcBef>
                <a:spcPts val="0"/>
              </a:spcBef>
              <a:buNone/>
            </a:pPr>
            <a:r>
              <a:rPr lang="en"/>
              <a:t>We chose to make new boards to solve these issues.</a:t>
            </a:r>
          </a:p>
          <a:p>
            <a:pPr lvl="0" rtl="0">
              <a:lnSpc>
                <a:spcPct val="115000"/>
              </a:lnSpc>
              <a:spcBef>
                <a:spcPts val="0"/>
              </a:spcBef>
              <a:buNone/>
            </a:pPr>
            <a:r>
              <a:t/>
            </a:r>
            <a:endParaRPr/>
          </a:p>
        </p:txBody>
      </p:sp>
      <p:sp>
        <p:nvSpPr>
          <p:cNvPr id="328" name="Shape 328"/>
          <p:cNvSpPr txBox="1"/>
          <p:nvPr>
            <p:ph type="title"/>
          </p:nvPr>
        </p:nvSpPr>
        <p:spPr>
          <a:xfrm>
            <a:off x="311700" y="445025"/>
            <a:ext cx="8520600" cy="1021800"/>
          </a:xfrm>
          <a:prstGeom prst="rect">
            <a:avLst/>
          </a:prstGeom>
        </p:spPr>
        <p:txBody>
          <a:bodyPr anchorCtr="0" anchor="b" bIns="91425" lIns="91425" rIns="91425" tIns="91425">
            <a:noAutofit/>
          </a:bodyPr>
          <a:lstStyle/>
          <a:p>
            <a:pPr lvl="0" rtl="0" algn="ctr">
              <a:spcBef>
                <a:spcPts val="0"/>
              </a:spcBef>
              <a:buNone/>
            </a:pPr>
            <a:r>
              <a:rPr lang="en"/>
              <a:t>Burn-in PCB</a:t>
            </a:r>
          </a:p>
          <a:p>
            <a:pPr lvl="0" rtl="0" algn="ctr">
              <a:spcBef>
                <a:spcPts val="0"/>
              </a:spcBef>
              <a:buNone/>
            </a:pPr>
            <a:r>
              <a:rPr lang="en" sz="600"/>
              <a:t>------------------------------------------------------------------------------------------------------------------------------------</a:t>
            </a:r>
          </a:p>
          <a:p>
            <a:pPr lvl="0" rtl="0" algn="ctr">
              <a:spcBef>
                <a:spcPts val="300"/>
              </a:spcBef>
              <a:buNone/>
            </a:pPr>
            <a:r>
              <a:rPr lang="en" sz="1800"/>
              <a:t>1st Design - Issues</a:t>
            </a:r>
          </a:p>
        </p:txBody>
      </p:sp>
      <p:sp>
        <p:nvSpPr>
          <p:cNvPr id="329" name="Shape 329"/>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x="0" y="0"/>
          <a:ext cx="0" cy="0"/>
          <a:chOff x="0" y="0"/>
          <a:chExt cx="0" cy="0"/>
        </a:xfrm>
      </p:grpSpPr>
      <p:sp>
        <p:nvSpPr>
          <p:cNvPr id="334" name="Shape 334"/>
          <p:cNvSpPr txBox="1"/>
          <p:nvPr>
            <p:ph idx="1" type="body"/>
          </p:nvPr>
        </p:nvSpPr>
        <p:spPr>
          <a:xfrm>
            <a:off x="311700" y="1466825"/>
            <a:ext cx="8520600" cy="3327300"/>
          </a:xfrm>
          <a:prstGeom prst="rect">
            <a:avLst/>
          </a:prstGeom>
        </p:spPr>
        <p:txBody>
          <a:bodyPr anchorCtr="0" anchor="t" bIns="91425" lIns="91425" rIns="91425" tIns="91425">
            <a:noAutofit/>
          </a:bodyPr>
          <a:lstStyle/>
          <a:p>
            <a:pPr indent="-228600" lvl="0" marL="457200" rtl="0">
              <a:spcBef>
                <a:spcPts val="0"/>
              </a:spcBef>
              <a:buAutoNum type="arabicPeriod"/>
            </a:pPr>
            <a:r>
              <a:rPr lang="en"/>
              <a:t>Resistor networks in the testing set-up are bussed instead of isolated.</a:t>
            </a:r>
          </a:p>
          <a:p>
            <a:pPr indent="0" lvl="0" marL="457200" rtl="0">
              <a:spcBef>
                <a:spcPts val="0"/>
              </a:spcBef>
              <a:buNone/>
            </a:pPr>
            <a:r>
              <a:t/>
            </a:r>
            <a:endParaRPr/>
          </a:p>
          <a:p>
            <a:pPr indent="0" lvl="0" marL="457200" rtl="0">
              <a:spcBef>
                <a:spcPts val="0"/>
              </a:spcBef>
              <a:buNone/>
            </a:pPr>
            <a:r>
              <a:t/>
            </a:r>
            <a:endParaRPr/>
          </a:p>
          <a:p>
            <a:pPr indent="0" lvl="0" marL="457200" rtl="0">
              <a:spcBef>
                <a:spcPts val="0"/>
              </a:spcBef>
              <a:buNone/>
            </a:pPr>
            <a:r>
              <a:t/>
            </a:r>
            <a:endParaRPr/>
          </a:p>
          <a:p>
            <a:pPr indent="0" lvl="0" marL="457200" rtl="0">
              <a:spcBef>
                <a:spcPts val="0"/>
              </a:spcBef>
              <a:buNone/>
            </a:pPr>
            <a:r>
              <a:t/>
            </a:r>
            <a:endParaRPr/>
          </a:p>
          <a:p>
            <a:pPr lvl="0" rtl="0" algn="ctr">
              <a:spcBef>
                <a:spcPts val="0"/>
              </a:spcBef>
              <a:buNone/>
            </a:pPr>
            <a:r>
              <a:t/>
            </a:r>
            <a:endParaRPr sz="1400"/>
          </a:p>
          <a:p>
            <a:pPr lvl="0" rtl="0" algn="ctr">
              <a:spcBef>
                <a:spcPts val="0"/>
              </a:spcBef>
              <a:buNone/>
            </a:pPr>
            <a:r>
              <a:rPr lang="en" sz="1400"/>
              <a:t>The LEDs are the visual indicators for collecting burn-in data; they need to work accurately</a:t>
            </a:r>
          </a:p>
          <a:p>
            <a:pPr lvl="0" rtl="0">
              <a:spcBef>
                <a:spcPts val="0"/>
              </a:spcBef>
              <a:buNone/>
            </a:pPr>
            <a:r>
              <a:t/>
            </a:r>
            <a:endParaRPr/>
          </a:p>
          <a:p>
            <a:pPr lvl="0" rtl="0">
              <a:spcBef>
                <a:spcPts val="0"/>
              </a:spcBef>
              <a:buNone/>
            </a:pPr>
            <a:r>
              <a:t/>
            </a:r>
            <a:endParaRPr/>
          </a:p>
          <a:p>
            <a:pPr lvl="0" rtl="0">
              <a:spcBef>
                <a:spcPts val="0"/>
              </a:spcBef>
              <a:buNone/>
            </a:pPr>
            <a:r>
              <a:t/>
            </a:r>
            <a:endParaRPr/>
          </a:p>
        </p:txBody>
      </p:sp>
      <p:sp>
        <p:nvSpPr>
          <p:cNvPr id="335" name="Shape 335"/>
          <p:cNvSpPr txBox="1"/>
          <p:nvPr/>
        </p:nvSpPr>
        <p:spPr>
          <a:xfrm>
            <a:off x="2149010" y="3828050"/>
            <a:ext cx="1690200" cy="210300"/>
          </a:xfrm>
          <a:prstGeom prst="rect">
            <a:avLst/>
          </a:prstGeom>
          <a:noFill/>
          <a:ln>
            <a:noFill/>
          </a:ln>
        </p:spPr>
        <p:txBody>
          <a:bodyPr anchorCtr="0" anchor="ctr" bIns="91425" lIns="91425" rIns="91425" tIns="91425">
            <a:noAutofit/>
          </a:bodyPr>
          <a:lstStyle/>
          <a:p>
            <a:pPr lvl="0" rtl="0" algn="ctr">
              <a:spcBef>
                <a:spcPts val="0"/>
              </a:spcBef>
              <a:buNone/>
            </a:pPr>
            <a:r>
              <a:rPr lang="en" sz="1100">
                <a:solidFill>
                  <a:schemeClr val="accent3"/>
                </a:solidFill>
                <a:latin typeface="Average"/>
                <a:ea typeface="Average"/>
                <a:cs typeface="Average"/>
                <a:sym typeface="Average"/>
              </a:rPr>
              <a:t>Bussed Resistor Network</a:t>
            </a:r>
          </a:p>
        </p:txBody>
      </p:sp>
      <p:sp>
        <p:nvSpPr>
          <p:cNvPr id="336" name="Shape 336"/>
          <p:cNvSpPr txBox="1"/>
          <p:nvPr/>
        </p:nvSpPr>
        <p:spPr>
          <a:xfrm>
            <a:off x="5262237" y="3828050"/>
            <a:ext cx="1781400" cy="210300"/>
          </a:xfrm>
          <a:prstGeom prst="rect">
            <a:avLst/>
          </a:prstGeom>
          <a:noFill/>
          <a:ln>
            <a:noFill/>
          </a:ln>
        </p:spPr>
        <p:txBody>
          <a:bodyPr anchorCtr="0" anchor="ctr" bIns="91425" lIns="91425" rIns="91425" tIns="91425">
            <a:noAutofit/>
          </a:bodyPr>
          <a:lstStyle/>
          <a:p>
            <a:pPr lvl="0" rtl="0" algn="ctr">
              <a:spcBef>
                <a:spcPts val="0"/>
              </a:spcBef>
              <a:buNone/>
            </a:pPr>
            <a:r>
              <a:rPr lang="en" sz="1100">
                <a:solidFill>
                  <a:schemeClr val="accent3"/>
                </a:solidFill>
                <a:latin typeface="Average"/>
                <a:ea typeface="Average"/>
                <a:cs typeface="Average"/>
                <a:sym typeface="Average"/>
              </a:rPr>
              <a:t>Isolated Resistor Network</a:t>
            </a:r>
          </a:p>
        </p:txBody>
      </p:sp>
      <p:pic>
        <p:nvPicPr>
          <p:cNvPr id="337" name="Shape 337"/>
          <p:cNvPicPr preferRelativeResize="0"/>
          <p:nvPr/>
        </p:nvPicPr>
        <p:blipFill>
          <a:blip r:embed="rId3">
            <a:alphaModFix/>
          </a:blip>
          <a:stretch>
            <a:fillRect/>
          </a:stretch>
        </p:blipFill>
        <p:spPr>
          <a:xfrm>
            <a:off x="1555795" y="2237150"/>
            <a:ext cx="6032427" cy="1590900"/>
          </a:xfrm>
          <a:prstGeom prst="rect">
            <a:avLst/>
          </a:prstGeom>
          <a:noFill/>
          <a:ln>
            <a:noFill/>
          </a:ln>
        </p:spPr>
      </p:pic>
      <p:sp>
        <p:nvSpPr>
          <p:cNvPr id="338" name="Shape 338"/>
          <p:cNvSpPr txBox="1"/>
          <p:nvPr>
            <p:ph type="title"/>
          </p:nvPr>
        </p:nvSpPr>
        <p:spPr>
          <a:xfrm>
            <a:off x="311700" y="445025"/>
            <a:ext cx="8520600" cy="1021800"/>
          </a:xfrm>
          <a:prstGeom prst="rect">
            <a:avLst/>
          </a:prstGeom>
        </p:spPr>
        <p:txBody>
          <a:bodyPr anchorCtr="0" anchor="b" bIns="91425" lIns="91425" rIns="91425" tIns="91425">
            <a:noAutofit/>
          </a:bodyPr>
          <a:lstStyle/>
          <a:p>
            <a:pPr lvl="0" rtl="0" algn="ctr">
              <a:spcBef>
                <a:spcPts val="0"/>
              </a:spcBef>
              <a:buNone/>
            </a:pPr>
            <a:r>
              <a:rPr lang="en"/>
              <a:t>Burn-in PCB</a:t>
            </a:r>
          </a:p>
          <a:p>
            <a:pPr lvl="0" rtl="0" algn="ctr">
              <a:spcBef>
                <a:spcPts val="0"/>
              </a:spcBef>
              <a:buNone/>
            </a:pPr>
            <a:r>
              <a:rPr lang="en" sz="600"/>
              <a:t>------------------------------------------------------------------------------------------------------------------------------------</a:t>
            </a:r>
          </a:p>
          <a:p>
            <a:pPr lvl="0" rtl="0" algn="ctr">
              <a:spcBef>
                <a:spcPts val="300"/>
              </a:spcBef>
              <a:buNone/>
            </a:pPr>
            <a:r>
              <a:rPr lang="en" sz="1800"/>
              <a:t>1st Design - Issues</a:t>
            </a:r>
          </a:p>
        </p:txBody>
      </p:sp>
      <p:sp>
        <p:nvSpPr>
          <p:cNvPr id="339" name="Shape 339"/>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3" name="Shape 343"/>
        <p:cNvGrpSpPr/>
        <p:nvPr/>
      </p:nvGrpSpPr>
      <p:grpSpPr>
        <a:xfrm>
          <a:off x="0" y="0"/>
          <a:ext cx="0" cy="0"/>
          <a:chOff x="0" y="0"/>
          <a:chExt cx="0" cy="0"/>
        </a:xfrm>
      </p:grpSpPr>
      <p:sp>
        <p:nvSpPr>
          <p:cNvPr id="344" name="Shape 344"/>
          <p:cNvSpPr txBox="1"/>
          <p:nvPr>
            <p:ph idx="1" type="body"/>
          </p:nvPr>
        </p:nvSpPr>
        <p:spPr>
          <a:xfrm>
            <a:off x="311700" y="1466825"/>
            <a:ext cx="8520600" cy="481200"/>
          </a:xfrm>
          <a:prstGeom prst="rect">
            <a:avLst/>
          </a:prstGeom>
        </p:spPr>
        <p:txBody>
          <a:bodyPr anchorCtr="0" anchor="t" bIns="91425" lIns="91425" rIns="91425" tIns="91425">
            <a:noAutofit/>
          </a:bodyPr>
          <a:lstStyle/>
          <a:p>
            <a:pPr indent="-228600" lvl="0" marL="457200" rtl="0">
              <a:spcBef>
                <a:spcPts val="0"/>
              </a:spcBef>
              <a:buAutoNum type="arabicPeriod" startAt="2"/>
            </a:pPr>
            <a:r>
              <a:rPr lang="en"/>
              <a:t>Output gates of each testing setup are connected with other output gates</a:t>
            </a:r>
          </a:p>
        </p:txBody>
      </p:sp>
      <p:pic>
        <p:nvPicPr>
          <p:cNvPr id="345" name="Shape 345"/>
          <p:cNvPicPr preferRelativeResize="0"/>
          <p:nvPr/>
        </p:nvPicPr>
        <p:blipFill>
          <a:blip r:embed="rId3">
            <a:alphaModFix/>
          </a:blip>
          <a:stretch>
            <a:fillRect/>
          </a:stretch>
        </p:blipFill>
        <p:spPr>
          <a:xfrm>
            <a:off x="2089913" y="1900575"/>
            <a:ext cx="4964175" cy="3119924"/>
          </a:xfrm>
          <a:prstGeom prst="rect">
            <a:avLst/>
          </a:prstGeom>
          <a:noFill/>
          <a:ln>
            <a:noFill/>
          </a:ln>
        </p:spPr>
      </p:pic>
      <p:sp>
        <p:nvSpPr>
          <p:cNvPr id="346" name="Shape 346"/>
          <p:cNvSpPr txBox="1"/>
          <p:nvPr>
            <p:ph type="title"/>
          </p:nvPr>
        </p:nvSpPr>
        <p:spPr>
          <a:xfrm>
            <a:off x="311700" y="445025"/>
            <a:ext cx="8520600" cy="1021800"/>
          </a:xfrm>
          <a:prstGeom prst="rect">
            <a:avLst/>
          </a:prstGeom>
        </p:spPr>
        <p:txBody>
          <a:bodyPr anchorCtr="0" anchor="b" bIns="91425" lIns="91425" rIns="91425" tIns="91425">
            <a:noAutofit/>
          </a:bodyPr>
          <a:lstStyle/>
          <a:p>
            <a:pPr lvl="0" rtl="0" algn="ctr">
              <a:spcBef>
                <a:spcPts val="0"/>
              </a:spcBef>
              <a:buNone/>
            </a:pPr>
            <a:r>
              <a:rPr lang="en"/>
              <a:t>Burn-in PCB</a:t>
            </a:r>
          </a:p>
          <a:p>
            <a:pPr lvl="0" rtl="0" algn="ctr">
              <a:spcBef>
                <a:spcPts val="0"/>
              </a:spcBef>
              <a:buNone/>
            </a:pPr>
            <a:r>
              <a:rPr lang="en" sz="600"/>
              <a:t>------------------------------------------------------------------------------------------------------------------------------------</a:t>
            </a:r>
          </a:p>
          <a:p>
            <a:pPr lvl="0" rtl="0" algn="ctr">
              <a:spcBef>
                <a:spcPts val="300"/>
              </a:spcBef>
              <a:buNone/>
            </a:pPr>
            <a:r>
              <a:rPr lang="en" sz="1800"/>
              <a:t>1st Design - Issues</a:t>
            </a:r>
          </a:p>
        </p:txBody>
      </p:sp>
      <p:sp>
        <p:nvSpPr>
          <p:cNvPr id="347" name="Shape 347"/>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1" name="Shape 351"/>
        <p:cNvGrpSpPr/>
        <p:nvPr/>
      </p:nvGrpSpPr>
      <p:grpSpPr>
        <a:xfrm>
          <a:off x="0" y="0"/>
          <a:ext cx="0" cy="0"/>
          <a:chOff x="0" y="0"/>
          <a:chExt cx="0" cy="0"/>
        </a:xfrm>
      </p:grpSpPr>
      <p:sp>
        <p:nvSpPr>
          <p:cNvPr id="352" name="Shape 352"/>
          <p:cNvSpPr txBox="1"/>
          <p:nvPr>
            <p:ph type="title"/>
          </p:nvPr>
        </p:nvSpPr>
        <p:spPr>
          <a:xfrm>
            <a:off x="311700" y="445025"/>
            <a:ext cx="8520600" cy="1021800"/>
          </a:xfrm>
          <a:prstGeom prst="rect">
            <a:avLst/>
          </a:prstGeom>
        </p:spPr>
        <p:txBody>
          <a:bodyPr anchorCtr="0" anchor="b" bIns="91425" lIns="91425" rIns="91425" tIns="91425">
            <a:noAutofit/>
          </a:bodyPr>
          <a:lstStyle/>
          <a:p>
            <a:pPr lvl="0" rtl="0" algn="ctr">
              <a:spcBef>
                <a:spcPts val="0"/>
              </a:spcBef>
              <a:buNone/>
            </a:pPr>
            <a:r>
              <a:rPr lang="en"/>
              <a:t>Burn-in PCB</a:t>
            </a:r>
          </a:p>
          <a:p>
            <a:pPr lvl="0" rtl="0" algn="ctr">
              <a:spcBef>
                <a:spcPts val="0"/>
              </a:spcBef>
              <a:buNone/>
            </a:pPr>
            <a:r>
              <a:rPr lang="en" sz="600"/>
              <a:t>------------------------------------------------------------------------------------------------------------------------------------</a:t>
            </a:r>
          </a:p>
          <a:p>
            <a:pPr lvl="0" rtl="0" algn="ctr">
              <a:spcBef>
                <a:spcPts val="300"/>
              </a:spcBef>
              <a:buNone/>
            </a:pPr>
            <a:r>
              <a:rPr lang="en" sz="1800"/>
              <a:t>2nd Design</a:t>
            </a:r>
          </a:p>
        </p:txBody>
      </p:sp>
      <p:pic>
        <p:nvPicPr>
          <p:cNvPr id="353" name="Shape 353"/>
          <p:cNvPicPr preferRelativeResize="0"/>
          <p:nvPr/>
        </p:nvPicPr>
        <p:blipFill>
          <a:blip r:embed="rId3">
            <a:alphaModFix/>
          </a:blip>
          <a:stretch>
            <a:fillRect/>
          </a:stretch>
        </p:blipFill>
        <p:spPr>
          <a:xfrm>
            <a:off x="311700" y="1466824"/>
            <a:ext cx="5251349" cy="3409125"/>
          </a:xfrm>
          <a:prstGeom prst="rect">
            <a:avLst/>
          </a:prstGeom>
          <a:noFill/>
          <a:ln>
            <a:noFill/>
          </a:ln>
        </p:spPr>
      </p:pic>
      <p:sp>
        <p:nvSpPr>
          <p:cNvPr id="354" name="Shape 354"/>
          <p:cNvSpPr txBox="1"/>
          <p:nvPr>
            <p:ph idx="1" type="body"/>
          </p:nvPr>
        </p:nvSpPr>
        <p:spPr>
          <a:xfrm>
            <a:off x="5563050" y="1997250"/>
            <a:ext cx="3269100" cy="2147100"/>
          </a:xfrm>
          <a:prstGeom prst="rect">
            <a:avLst/>
          </a:prstGeom>
        </p:spPr>
        <p:txBody>
          <a:bodyPr anchorCtr="0" anchor="t" bIns="91425" lIns="91425" rIns="91425" tIns="91425">
            <a:noAutofit/>
          </a:bodyPr>
          <a:lstStyle/>
          <a:p>
            <a:pPr indent="-228600" lvl="0" marL="457200" rtl="0">
              <a:spcBef>
                <a:spcPts val="0"/>
              </a:spcBef>
              <a:buChar char="➔"/>
            </a:pPr>
            <a:r>
              <a:rPr lang="en"/>
              <a:t>New circuitry to allow electronic switching of operation modes</a:t>
            </a:r>
          </a:p>
          <a:p>
            <a:pPr indent="-228600" lvl="1" marL="914400" rtl="0">
              <a:spcBef>
                <a:spcPts val="0"/>
              </a:spcBef>
              <a:buChar char="◆"/>
            </a:pPr>
            <a:r>
              <a:rPr lang="en"/>
              <a:t>Output of DUT is either at the trip point or floating (disconnected) relative to the tri-states</a:t>
            </a:r>
          </a:p>
        </p:txBody>
      </p:sp>
      <p:sp>
        <p:nvSpPr>
          <p:cNvPr id="355" name="Shape 355"/>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9" name="Shape 359"/>
        <p:cNvGrpSpPr/>
        <p:nvPr/>
      </p:nvGrpSpPr>
      <p:grpSpPr>
        <a:xfrm>
          <a:off x="0" y="0"/>
          <a:ext cx="0" cy="0"/>
          <a:chOff x="0" y="0"/>
          <a:chExt cx="0" cy="0"/>
        </a:xfrm>
      </p:grpSpPr>
      <p:sp>
        <p:nvSpPr>
          <p:cNvPr id="360" name="Shape 360"/>
          <p:cNvSpPr txBox="1"/>
          <p:nvPr>
            <p:ph type="title"/>
          </p:nvPr>
        </p:nvSpPr>
        <p:spPr>
          <a:xfrm>
            <a:off x="311700" y="445025"/>
            <a:ext cx="8520600" cy="1021800"/>
          </a:xfrm>
          <a:prstGeom prst="rect">
            <a:avLst/>
          </a:prstGeom>
        </p:spPr>
        <p:txBody>
          <a:bodyPr anchorCtr="0" anchor="b" bIns="91425" lIns="91425" rIns="91425" tIns="91425">
            <a:noAutofit/>
          </a:bodyPr>
          <a:lstStyle/>
          <a:p>
            <a:pPr lvl="0" rtl="0" algn="ctr">
              <a:spcBef>
                <a:spcPts val="0"/>
              </a:spcBef>
              <a:buNone/>
            </a:pPr>
            <a:r>
              <a:rPr lang="en"/>
              <a:t>Burn-in PCB</a:t>
            </a:r>
          </a:p>
          <a:p>
            <a:pPr lvl="0" rtl="0" algn="ctr">
              <a:spcBef>
                <a:spcPts val="0"/>
              </a:spcBef>
              <a:buNone/>
            </a:pPr>
            <a:r>
              <a:rPr lang="en" sz="600"/>
              <a:t>------------------------------------------------------------------------------------------------------------------------------------</a:t>
            </a:r>
          </a:p>
          <a:p>
            <a:pPr lvl="0" rtl="0" algn="ctr">
              <a:spcBef>
                <a:spcPts val="300"/>
              </a:spcBef>
              <a:buNone/>
            </a:pPr>
            <a:r>
              <a:rPr lang="en" sz="1800"/>
              <a:t>2nd Design</a:t>
            </a:r>
          </a:p>
        </p:txBody>
      </p:sp>
      <p:sp>
        <p:nvSpPr>
          <p:cNvPr id="361" name="Shape 361"/>
          <p:cNvSpPr txBox="1"/>
          <p:nvPr/>
        </p:nvSpPr>
        <p:spPr>
          <a:xfrm>
            <a:off x="702300" y="1523075"/>
            <a:ext cx="3836700" cy="3000000"/>
          </a:xfrm>
          <a:prstGeom prst="rect">
            <a:avLst/>
          </a:prstGeom>
          <a:noFill/>
          <a:ln>
            <a:noFill/>
          </a:ln>
        </p:spPr>
        <p:txBody>
          <a:bodyPr anchorCtr="0" anchor="t" bIns="91425" lIns="91425" rIns="91425" tIns="91425">
            <a:noAutofit/>
          </a:bodyPr>
          <a:lstStyle/>
          <a:p>
            <a:pPr indent="-342900" lvl="0" marL="457200" rtl="0">
              <a:lnSpc>
                <a:spcPct val="115000"/>
              </a:lnSpc>
              <a:spcBef>
                <a:spcPts val="0"/>
              </a:spcBef>
              <a:spcAft>
                <a:spcPts val="1600"/>
              </a:spcAft>
              <a:buClr>
                <a:schemeClr val="dk1"/>
              </a:buClr>
              <a:buSzPct val="100000"/>
              <a:buFont typeface="Open Sans"/>
              <a:buChar char="➔"/>
            </a:pPr>
            <a:r>
              <a:rPr lang="en" sz="1800">
                <a:solidFill>
                  <a:schemeClr val="dk1"/>
                </a:solidFill>
                <a:latin typeface="Open Sans"/>
                <a:ea typeface="Open Sans"/>
                <a:cs typeface="Open Sans"/>
                <a:sym typeface="Open Sans"/>
              </a:rPr>
              <a:t>Without the new circuitry, we would need 600 extra switches for the population.</a:t>
            </a:r>
          </a:p>
          <a:p>
            <a:pPr indent="-342900" lvl="0" marL="457200" rtl="0">
              <a:lnSpc>
                <a:spcPct val="115000"/>
              </a:lnSpc>
              <a:spcBef>
                <a:spcPts val="0"/>
              </a:spcBef>
              <a:spcAft>
                <a:spcPts val="1600"/>
              </a:spcAft>
              <a:buClr>
                <a:schemeClr val="dk1"/>
              </a:buClr>
              <a:buSzPct val="100000"/>
              <a:buFont typeface="Open Sans"/>
              <a:buChar char="➔"/>
            </a:pPr>
            <a:r>
              <a:rPr lang="en" sz="1800">
                <a:solidFill>
                  <a:schemeClr val="dk1"/>
                </a:solidFill>
                <a:latin typeface="Open Sans"/>
                <a:ea typeface="Open Sans"/>
                <a:cs typeface="Open Sans"/>
                <a:sym typeface="Open Sans"/>
              </a:rPr>
              <a:t>Use of the tri-states only requires one extra switch per board, compared to the 1st design.</a:t>
            </a:r>
          </a:p>
        </p:txBody>
      </p:sp>
      <p:pic>
        <p:nvPicPr>
          <p:cNvPr id="362" name="Shape 362"/>
          <p:cNvPicPr preferRelativeResize="0"/>
          <p:nvPr/>
        </p:nvPicPr>
        <p:blipFill rotWithShape="1">
          <a:blip r:embed="rId3">
            <a:alphaModFix/>
          </a:blip>
          <a:srcRect b="14310" l="0" r="0" t="4289"/>
          <a:stretch/>
        </p:blipFill>
        <p:spPr>
          <a:xfrm>
            <a:off x="5740224" y="1250651"/>
            <a:ext cx="2462400" cy="3544852"/>
          </a:xfrm>
          <a:prstGeom prst="rect">
            <a:avLst/>
          </a:prstGeom>
          <a:noFill/>
          <a:ln>
            <a:noFill/>
          </a:ln>
        </p:spPr>
      </p:pic>
      <p:sp>
        <p:nvSpPr>
          <p:cNvPr id="363" name="Shape 363"/>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7" name="Shape 367"/>
        <p:cNvGrpSpPr/>
        <p:nvPr/>
      </p:nvGrpSpPr>
      <p:grpSpPr>
        <a:xfrm>
          <a:off x="0" y="0"/>
          <a:ext cx="0" cy="0"/>
          <a:chOff x="0" y="0"/>
          <a:chExt cx="0" cy="0"/>
        </a:xfrm>
      </p:grpSpPr>
      <p:sp>
        <p:nvSpPr>
          <p:cNvPr id="368" name="Shape 368"/>
          <p:cNvSpPr txBox="1"/>
          <p:nvPr>
            <p:ph type="title"/>
          </p:nvPr>
        </p:nvSpPr>
        <p:spPr>
          <a:xfrm>
            <a:off x="311700" y="445025"/>
            <a:ext cx="8520600" cy="1021800"/>
          </a:xfrm>
          <a:prstGeom prst="rect">
            <a:avLst/>
          </a:prstGeom>
        </p:spPr>
        <p:txBody>
          <a:bodyPr anchorCtr="0" anchor="b" bIns="91425" lIns="91425" rIns="91425" tIns="91425">
            <a:noAutofit/>
          </a:bodyPr>
          <a:lstStyle/>
          <a:p>
            <a:pPr lvl="0" rtl="0" algn="ctr">
              <a:spcBef>
                <a:spcPts val="0"/>
              </a:spcBef>
              <a:buNone/>
            </a:pPr>
            <a:r>
              <a:rPr lang="en"/>
              <a:t>Burn-in PCB</a:t>
            </a:r>
          </a:p>
          <a:p>
            <a:pPr lvl="0" rtl="0" algn="ctr">
              <a:spcBef>
                <a:spcPts val="0"/>
              </a:spcBef>
              <a:buNone/>
            </a:pPr>
            <a:r>
              <a:rPr lang="en" sz="600"/>
              <a:t>------------------------------------------------------------------------------------------------------------------------------------</a:t>
            </a:r>
          </a:p>
          <a:p>
            <a:pPr lvl="0" rtl="0" algn="ctr">
              <a:spcBef>
                <a:spcPts val="300"/>
              </a:spcBef>
              <a:buNone/>
            </a:pPr>
            <a:r>
              <a:rPr lang="en" sz="1800"/>
              <a:t>2nd Design</a:t>
            </a:r>
          </a:p>
        </p:txBody>
      </p:sp>
      <p:pic>
        <p:nvPicPr>
          <p:cNvPr id="369" name="Shape 369"/>
          <p:cNvPicPr preferRelativeResize="0"/>
          <p:nvPr/>
        </p:nvPicPr>
        <p:blipFill>
          <a:blip r:embed="rId3">
            <a:alphaModFix/>
          </a:blip>
          <a:stretch>
            <a:fillRect/>
          </a:stretch>
        </p:blipFill>
        <p:spPr>
          <a:xfrm>
            <a:off x="330075" y="1705099"/>
            <a:ext cx="8483849" cy="2920500"/>
          </a:xfrm>
          <a:prstGeom prst="rect">
            <a:avLst/>
          </a:prstGeom>
          <a:noFill/>
          <a:ln>
            <a:noFill/>
          </a:ln>
        </p:spPr>
      </p:pic>
      <p:sp>
        <p:nvSpPr>
          <p:cNvPr id="370" name="Shape 370"/>
          <p:cNvSpPr txBox="1"/>
          <p:nvPr/>
        </p:nvSpPr>
        <p:spPr>
          <a:xfrm>
            <a:off x="3281400" y="4625600"/>
            <a:ext cx="2581200" cy="408600"/>
          </a:xfrm>
          <a:prstGeom prst="rect">
            <a:avLst/>
          </a:prstGeom>
          <a:noFill/>
          <a:ln>
            <a:noFill/>
          </a:ln>
        </p:spPr>
        <p:txBody>
          <a:bodyPr anchorCtr="0" anchor="t" bIns="91425" lIns="91425" rIns="91425" tIns="91425">
            <a:noAutofit/>
          </a:bodyPr>
          <a:lstStyle/>
          <a:p>
            <a:pPr lvl="0" algn="ctr">
              <a:spcBef>
                <a:spcPts val="0"/>
              </a:spcBef>
              <a:buNone/>
            </a:pPr>
            <a:r>
              <a:rPr lang="en"/>
              <a:t>10 Testing Clusters per PCB</a:t>
            </a:r>
          </a:p>
        </p:txBody>
      </p:sp>
      <p:sp>
        <p:nvSpPr>
          <p:cNvPr id="371" name="Shape 371"/>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5" name="Shape 375"/>
        <p:cNvGrpSpPr/>
        <p:nvPr/>
      </p:nvGrpSpPr>
      <p:grpSpPr>
        <a:xfrm>
          <a:off x="0" y="0"/>
          <a:ext cx="0" cy="0"/>
          <a:chOff x="0" y="0"/>
          <a:chExt cx="0" cy="0"/>
        </a:xfrm>
      </p:grpSpPr>
      <p:sp>
        <p:nvSpPr>
          <p:cNvPr id="376" name="Shape 376"/>
          <p:cNvSpPr txBox="1"/>
          <p:nvPr>
            <p:ph type="title"/>
          </p:nvPr>
        </p:nvSpPr>
        <p:spPr>
          <a:xfrm>
            <a:off x="311700" y="445025"/>
            <a:ext cx="8520600" cy="1021800"/>
          </a:xfrm>
          <a:prstGeom prst="rect">
            <a:avLst/>
          </a:prstGeom>
        </p:spPr>
        <p:txBody>
          <a:bodyPr anchorCtr="0" anchor="b" bIns="91425" lIns="91425" rIns="91425" tIns="91425">
            <a:noAutofit/>
          </a:bodyPr>
          <a:lstStyle/>
          <a:p>
            <a:pPr lvl="0" rtl="0" algn="ctr">
              <a:spcBef>
                <a:spcPts val="0"/>
              </a:spcBef>
              <a:buNone/>
            </a:pPr>
            <a:r>
              <a:rPr lang="en"/>
              <a:t>Burn-in PCB</a:t>
            </a:r>
          </a:p>
          <a:p>
            <a:pPr lvl="0" rtl="0" algn="ctr">
              <a:spcBef>
                <a:spcPts val="0"/>
              </a:spcBef>
              <a:buNone/>
            </a:pPr>
            <a:r>
              <a:rPr lang="en" sz="600"/>
              <a:t>------------------------------------------------------------------------------------------------------------------------------------</a:t>
            </a:r>
          </a:p>
          <a:p>
            <a:pPr lvl="0" rtl="0" algn="ctr">
              <a:spcBef>
                <a:spcPts val="300"/>
              </a:spcBef>
              <a:buNone/>
            </a:pPr>
            <a:r>
              <a:rPr lang="en" sz="1800"/>
              <a:t>2nd Design</a:t>
            </a:r>
          </a:p>
        </p:txBody>
      </p:sp>
      <p:pic>
        <p:nvPicPr>
          <p:cNvPr id="377" name="Shape 377"/>
          <p:cNvPicPr preferRelativeResize="0"/>
          <p:nvPr/>
        </p:nvPicPr>
        <p:blipFill>
          <a:blip r:embed="rId3">
            <a:alphaModFix/>
          </a:blip>
          <a:stretch>
            <a:fillRect/>
          </a:stretch>
        </p:blipFill>
        <p:spPr>
          <a:xfrm>
            <a:off x="268450" y="1729699"/>
            <a:ext cx="8607099" cy="3027499"/>
          </a:xfrm>
          <a:prstGeom prst="rect">
            <a:avLst/>
          </a:prstGeom>
          <a:noFill/>
          <a:ln>
            <a:noFill/>
          </a:ln>
        </p:spPr>
      </p:pic>
      <p:sp>
        <p:nvSpPr>
          <p:cNvPr id="378" name="Shape 378"/>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2" name="Shape 382"/>
        <p:cNvGrpSpPr/>
        <p:nvPr/>
      </p:nvGrpSpPr>
      <p:grpSpPr>
        <a:xfrm>
          <a:off x="0" y="0"/>
          <a:ext cx="0" cy="0"/>
          <a:chOff x="0" y="0"/>
          <a:chExt cx="0" cy="0"/>
        </a:xfrm>
      </p:grpSpPr>
      <p:sp>
        <p:nvSpPr>
          <p:cNvPr id="383" name="Shape 383"/>
          <p:cNvSpPr txBox="1"/>
          <p:nvPr>
            <p:ph type="title"/>
          </p:nvPr>
        </p:nvSpPr>
        <p:spPr>
          <a:xfrm>
            <a:off x="311700" y="445025"/>
            <a:ext cx="8520600" cy="1021800"/>
          </a:xfrm>
          <a:prstGeom prst="rect">
            <a:avLst/>
          </a:prstGeom>
        </p:spPr>
        <p:txBody>
          <a:bodyPr anchorCtr="0" anchor="b" bIns="91425" lIns="91425" rIns="91425" tIns="91425">
            <a:noAutofit/>
          </a:bodyPr>
          <a:lstStyle/>
          <a:p>
            <a:pPr lvl="0" rtl="0" algn="ctr">
              <a:spcBef>
                <a:spcPts val="0"/>
              </a:spcBef>
              <a:buNone/>
            </a:pPr>
            <a:r>
              <a:rPr lang="en"/>
              <a:t>Burn-in PCB</a:t>
            </a:r>
          </a:p>
          <a:p>
            <a:pPr lvl="0" rtl="0" algn="ctr">
              <a:spcBef>
                <a:spcPts val="0"/>
              </a:spcBef>
              <a:buNone/>
            </a:pPr>
            <a:r>
              <a:rPr lang="en" sz="600"/>
              <a:t>------------------------------------------------------------------------------------------------------------------------------------</a:t>
            </a:r>
          </a:p>
          <a:p>
            <a:pPr lvl="0" rtl="0" algn="ctr">
              <a:spcBef>
                <a:spcPts val="300"/>
              </a:spcBef>
              <a:buNone/>
            </a:pPr>
            <a:r>
              <a:rPr lang="en" sz="1800"/>
              <a:t>2nd Design</a:t>
            </a:r>
          </a:p>
        </p:txBody>
      </p:sp>
      <p:sp>
        <p:nvSpPr>
          <p:cNvPr id="384" name="Shape 384"/>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graphicFrame>
        <p:nvGraphicFramePr>
          <p:cNvPr id="385" name="Shape 385"/>
          <p:cNvGraphicFramePr/>
          <p:nvPr/>
        </p:nvGraphicFramePr>
        <p:xfrm>
          <a:off x="6094800" y="1961025"/>
          <a:ext cx="3000000" cy="3000000"/>
        </p:xfrm>
        <a:graphic>
          <a:graphicData uri="http://schemas.openxmlformats.org/drawingml/2006/table">
            <a:tbl>
              <a:tblPr>
                <a:noFill/>
                <a:tableStyleId>{A614B376-6B43-44B2-817B-D455C4EC3183}</a:tableStyleId>
              </a:tblPr>
              <a:tblGrid>
                <a:gridCol w="1559250"/>
                <a:gridCol w="781050"/>
              </a:tblGrid>
              <a:tr h="314325">
                <a:tc>
                  <a:txBody>
                    <a:bodyPr>
                      <a:noAutofit/>
                    </a:bodyPr>
                    <a:lstStyle/>
                    <a:p>
                      <a:pPr lvl="0" rtl="0" algn="ctr">
                        <a:lnSpc>
                          <a:spcPct val="115000"/>
                        </a:lnSpc>
                        <a:spcBef>
                          <a:spcPts val="0"/>
                        </a:spcBef>
                        <a:buNone/>
                      </a:pPr>
                      <a:r>
                        <a:rPr b="1" lang="en" sz="1200"/>
                        <a:t>Component</a:t>
                      </a:r>
                    </a:p>
                  </a:txBody>
                  <a:tcPr marT="19050" marB="19050" marR="28575" marL="285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b="1" lang="en" sz="1200"/>
                        <a:t>Temp</a:t>
                      </a:r>
                    </a:p>
                  </a:txBody>
                  <a:tcPr marT="19050" marB="19050" marR="28575" marL="285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28600">
                <a:tc>
                  <a:txBody>
                    <a:bodyPr>
                      <a:noAutofit/>
                    </a:bodyPr>
                    <a:lstStyle/>
                    <a:p>
                      <a:pPr lvl="0" rtl="0" algn="ctr">
                        <a:lnSpc>
                          <a:spcPct val="115000"/>
                        </a:lnSpc>
                        <a:spcBef>
                          <a:spcPts val="0"/>
                        </a:spcBef>
                        <a:buNone/>
                      </a:pPr>
                      <a:r>
                        <a:rPr lang="en" sz="1000"/>
                        <a:t>PCB (FR-4)</a:t>
                      </a:r>
                    </a:p>
                  </a:txBody>
                  <a:tcPr marT="19050" marB="19050" marR="28575" marL="285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 sz="1000"/>
                        <a:t>140°C</a:t>
                      </a:r>
                    </a:p>
                  </a:txBody>
                  <a:tcPr marT="19050" marB="19050" marR="28575" marL="285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28600">
                <a:tc>
                  <a:txBody>
                    <a:bodyPr>
                      <a:noAutofit/>
                    </a:bodyPr>
                    <a:lstStyle/>
                    <a:p>
                      <a:pPr lvl="0" rtl="0" algn="ctr">
                        <a:lnSpc>
                          <a:spcPct val="115000"/>
                        </a:lnSpc>
                        <a:spcBef>
                          <a:spcPts val="0"/>
                        </a:spcBef>
                        <a:buNone/>
                      </a:pPr>
                      <a:r>
                        <a:rPr lang="en" sz="1000"/>
                        <a:t>Socket</a:t>
                      </a:r>
                    </a:p>
                  </a:txBody>
                  <a:tcPr marT="19050" marB="19050" marR="28575" marL="285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 sz="1000"/>
                        <a:t>125°C</a:t>
                      </a:r>
                    </a:p>
                  </a:txBody>
                  <a:tcPr marT="19050" marB="19050" marR="28575" marL="285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28600">
                <a:tc>
                  <a:txBody>
                    <a:bodyPr>
                      <a:noAutofit/>
                    </a:bodyPr>
                    <a:lstStyle/>
                    <a:p>
                      <a:pPr lvl="0" rtl="0" algn="ctr">
                        <a:lnSpc>
                          <a:spcPct val="115000"/>
                        </a:lnSpc>
                        <a:spcBef>
                          <a:spcPts val="0"/>
                        </a:spcBef>
                        <a:buNone/>
                      </a:pPr>
                      <a:r>
                        <a:rPr lang="en" sz="1000"/>
                        <a:t>Hex Buffer</a:t>
                      </a:r>
                    </a:p>
                  </a:txBody>
                  <a:tcPr marT="19050" marB="19050" marR="28575" marL="285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 sz="1000"/>
                        <a:t>125°C</a:t>
                      </a:r>
                    </a:p>
                  </a:txBody>
                  <a:tcPr marT="19050" marB="19050" marR="28575" marL="285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28600">
                <a:tc>
                  <a:txBody>
                    <a:bodyPr>
                      <a:noAutofit/>
                    </a:bodyPr>
                    <a:lstStyle/>
                    <a:p>
                      <a:pPr lvl="0" rtl="0" algn="ctr">
                        <a:lnSpc>
                          <a:spcPct val="115000"/>
                        </a:lnSpc>
                        <a:spcBef>
                          <a:spcPts val="0"/>
                        </a:spcBef>
                        <a:buNone/>
                      </a:pPr>
                      <a:r>
                        <a:rPr lang="en" sz="1000"/>
                        <a:t>Tri-St. Inverter</a:t>
                      </a:r>
                    </a:p>
                  </a:txBody>
                  <a:tcPr marT="19050" marB="19050" marR="28575" marL="285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 sz="1000"/>
                        <a:t>125°C</a:t>
                      </a:r>
                    </a:p>
                  </a:txBody>
                  <a:tcPr marT="19050" marB="19050" marR="28575" marL="285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28600">
                <a:tc>
                  <a:txBody>
                    <a:bodyPr>
                      <a:noAutofit/>
                    </a:bodyPr>
                    <a:lstStyle/>
                    <a:p>
                      <a:pPr lvl="0" rtl="0" algn="ctr">
                        <a:lnSpc>
                          <a:spcPct val="115000"/>
                        </a:lnSpc>
                        <a:spcBef>
                          <a:spcPts val="0"/>
                        </a:spcBef>
                        <a:buNone/>
                      </a:pPr>
                      <a:r>
                        <a:rPr lang="en" sz="1000"/>
                        <a:t>Resistor Array</a:t>
                      </a:r>
                    </a:p>
                  </a:txBody>
                  <a:tcPr marT="19050" marB="19050" marR="28575" marL="285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 sz="1000"/>
                        <a:t>125°C</a:t>
                      </a:r>
                    </a:p>
                  </a:txBody>
                  <a:tcPr marT="19050" marB="19050" marR="28575" marL="285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28600">
                <a:tc>
                  <a:txBody>
                    <a:bodyPr>
                      <a:noAutofit/>
                    </a:bodyPr>
                    <a:lstStyle/>
                    <a:p>
                      <a:pPr lvl="0" rtl="0" algn="ctr">
                        <a:lnSpc>
                          <a:spcPct val="115000"/>
                        </a:lnSpc>
                        <a:spcBef>
                          <a:spcPts val="0"/>
                        </a:spcBef>
                        <a:buNone/>
                      </a:pPr>
                      <a:r>
                        <a:rPr lang="en" sz="1000"/>
                        <a:t>Switch</a:t>
                      </a:r>
                    </a:p>
                  </a:txBody>
                  <a:tcPr marT="19050" marB="19050" marR="28575" marL="285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rtl="0" algn="ctr">
                        <a:lnSpc>
                          <a:spcPct val="115000"/>
                        </a:lnSpc>
                        <a:spcBef>
                          <a:spcPts val="0"/>
                        </a:spcBef>
                        <a:buNone/>
                      </a:pPr>
                      <a:r>
                        <a:rPr lang="en" sz="1000"/>
                        <a:t>104°C</a:t>
                      </a:r>
                    </a:p>
                  </a:txBody>
                  <a:tcPr marT="19050" marB="19050" marR="28575" marL="285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r h="228600">
                <a:tc>
                  <a:txBody>
                    <a:bodyPr>
                      <a:noAutofit/>
                    </a:bodyPr>
                    <a:lstStyle/>
                    <a:p>
                      <a:pPr lvl="0" rtl="0" algn="ctr">
                        <a:lnSpc>
                          <a:spcPct val="115000"/>
                        </a:lnSpc>
                        <a:spcBef>
                          <a:spcPts val="0"/>
                        </a:spcBef>
                        <a:buNone/>
                      </a:pPr>
                      <a:r>
                        <a:rPr lang="en" sz="1000"/>
                        <a:t>LED 3mm</a:t>
                      </a:r>
                    </a:p>
                  </a:txBody>
                  <a:tcPr marT="19050" marB="19050" marR="28575" marL="285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rtl="0" algn="ctr">
                        <a:lnSpc>
                          <a:spcPct val="115000"/>
                        </a:lnSpc>
                        <a:spcBef>
                          <a:spcPts val="0"/>
                        </a:spcBef>
                        <a:buNone/>
                      </a:pPr>
                      <a:r>
                        <a:rPr lang="en" sz="1000"/>
                        <a:t>100°C</a:t>
                      </a:r>
                    </a:p>
                  </a:txBody>
                  <a:tcPr marT="19050" marB="19050" marR="28575" marL="285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r h="200025">
                <a:tc>
                  <a:txBody>
                    <a:bodyPr>
                      <a:noAutofit/>
                    </a:bodyPr>
                    <a:lstStyle/>
                    <a:p>
                      <a:pPr lvl="0" rtl="0" algn="ctr">
                        <a:lnSpc>
                          <a:spcPct val="115000"/>
                        </a:lnSpc>
                        <a:spcBef>
                          <a:spcPts val="0"/>
                        </a:spcBef>
                        <a:buNone/>
                      </a:pPr>
                      <a:r>
                        <a:rPr lang="en" sz="1000"/>
                        <a:t>Headers (UL94V-0)</a:t>
                      </a:r>
                    </a:p>
                  </a:txBody>
                  <a:tcPr marT="19050" marB="19050" marR="28575" marL="285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 sz="1000"/>
                        <a:t>90°C</a:t>
                      </a:r>
                    </a:p>
                  </a:txBody>
                  <a:tcPr marT="19050" marB="19050" marR="28575" marL="285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sp>
        <p:nvSpPr>
          <p:cNvPr id="386" name="Shape 386"/>
          <p:cNvSpPr txBox="1"/>
          <p:nvPr/>
        </p:nvSpPr>
        <p:spPr>
          <a:xfrm>
            <a:off x="702300" y="1523075"/>
            <a:ext cx="4491300" cy="3000000"/>
          </a:xfrm>
          <a:prstGeom prst="rect">
            <a:avLst/>
          </a:prstGeom>
          <a:noFill/>
          <a:ln>
            <a:noFill/>
          </a:ln>
        </p:spPr>
        <p:txBody>
          <a:bodyPr anchorCtr="0" anchor="t" bIns="91425" lIns="91425" rIns="91425" tIns="91425">
            <a:noAutofit/>
          </a:bodyPr>
          <a:lstStyle/>
          <a:p>
            <a:pPr indent="-342900" lvl="0" marL="457200" rtl="0">
              <a:lnSpc>
                <a:spcPct val="115000"/>
              </a:lnSpc>
              <a:spcBef>
                <a:spcPts val="0"/>
              </a:spcBef>
              <a:spcAft>
                <a:spcPts val="1600"/>
              </a:spcAft>
              <a:buClr>
                <a:schemeClr val="dk1"/>
              </a:buClr>
              <a:buSzPct val="100000"/>
              <a:buFont typeface="Open Sans"/>
              <a:buChar char="➔"/>
            </a:pPr>
            <a:r>
              <a:rPr lang="en" sz="1800">
                <a:solidFill>
                  <a:schemeClr val="dk1"/>
                </a:solidFill>
                <a:latin typeface="Open Sans"/>
                <a:ea typeface="Open Sans"/>
                <a:cs typeface="Open Sans"/>
                <a:sym typeface="Open Sans"/>
              </a:rPr>
              <a:t>Components need to withstand a temperature of 112°C</a:t>
            </a:r>
          </a:p>
          <a:p>
            <a:pPr indent="-342900" lvl="0" marL="457200" rtl="0">
              <a:lnSpc>
                <a:spcPct val="115000"/>
              </a:lnSpc>
              <a:spcBef>
                <a:spcPts val="0"/>
              </a:spcBef>
              <a:spcAft>
                <a:spcPts val="1600"/>
              </a:spcAft>
              <a:buClr>
                <a:schemeClr val="dk1"/>
              </a:buClr>
              <a:buSzPct val="100000"/>
              <a:buFont typeface="Open Sans"/>
              <a:buChar char="➔"/>
            </a:pPr>
            <a:r>
              <a:rPr lang="en" sz="1800">
                <a:solidFill>
                  <a:schemeClr val="dk1"/>
                </a:solidFill>
                <a:latin typeface="Open Sans"/>
                <a:ea typeface="Open Sans"/>
                <a:cs typeface="Open Sans"/>
                <a:sym typeface="Open Sans"/>
              </a:rPr>
              <a:t>With the current design, these do not meet the specification:</a:t>
            </a:r>
          </a:p>
          <a:p>
            <a:pPr indent="-342900" lvl="1" marL="914400" rtl="0">
              <a:lnSpc>
                <a:spcPct val="115000"/>
              </a:lnSpc>
              <a:spcBef>
                <a:spcPts val="0"/>
              </a:spcBef>
              <a:spcAft>
                <a:spcPts val="1600"/>
              </a:spcAft>
              <a:buClr>
                <a:schemeClr val="dk1"/>
              </a:buClr>
              <a:buSzPct val="100000"/>
              <a:buFont typeface="Open Sans"/>
              <a:buChar char="◆"/>
            </a:pPr>
            <a:r>
              <a:rPr lang="en" sz="1800">
                <a:solidFill>
                  <a:schemeClr val="dk1"/>
                </a:solidFill>
                <a:latin typeface="Open Sans"/>
                <a:ea typeface="Open Sans"/>
                <a:cs typeface="Open Sans"/>
                <a:sym typeface="Open Sans"/>
              </a:rPr>
              <a:t>SPST Slide Switch [GF-123-0054]</a:t>
            </a:r>
          </a:p>
          <a:p>
            <a:pPr indent="-342900" lvl="1" marL="914400" rtl="0">
              <a:lnSpc>
                <a:spcPct val="115000"/>
              </a:lnSpc>
              <a:spcBef>
                <a:spcPts val="0"/>
              </a:spcBef>
              <a:spcAft>
                <a:spcPts val="1600"/>
              </a:spcAft>
              <a:buClr>
                <a:schemeClr val="dk1"/>
              </a:buClr>
              <a:buSzPct val="100000"/>
              <a:buFont typeface="Open Sans"/>
              <a:buChar char="◆"/>
            </a:pPr>
            <a:r>
              <a:rPr lang="en" sz="1800">
                <a:solidFill>
                  <a:schemeClr val="dk1"/>
                </a:solidFill>
                <a:latin typeface="Open Sans"/>
                <a:ea typeface="Open Sans"/>
                <a:cs typeface="Open Sans"/>
                <a:sym typeface="Open Sans"/>
              </a:rPr>
              <a:t>LED 3mm [OVLBR4C7]</a:t>
            </a:r>
          </a:p>
          <a:p>
            <a:pPr indent="-342900" lvl="0" marL="457200" rtl="0">
              <a:lnSpc>
                <a:spcPct val="115000"/>
              </a:lnSpc>
              <a:spcBef>
                <a:spcPts val="0"/>
              </a:spcBef>
              <a:spcAft>
                <a:spcPts val="1600"/>
              </a:spcAft>
              <a:buClr>
                <a:schemeClr val="dk1"/>
              </a:buClr>
              <a:buSzPct val="100000"/>
              <a:buFont typeface="Open Sans"/>
              <a:buChar char="➔"/>
            </a:pPr>
            <a:r>
              <a:rPr lang="en" sz="1800">
                <a:solidFill>
                  <a:schemeClr val="dk1"/>
                </a:solidFill>
                <a:latin typeface="Open Sans"/>
                <a:ea typeface="Open Sans"/>
                <a:cs typeface="Open Sans"/>
                <a:sym typeface="Open Sans"/>
              </a:rPr>
              <a:t>The headers are okay because we can remove the plastic</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315925"/>
            <a:ext cx="8520600" cy="831300"/>
          </a:xfrm>
          <a:prstGeom prst="rect">
            <a:avLst/>
          </a:prstGeom>
        </p:spPr>
        <p:txBody>
          <a:bodyPr anchorCtr="0" anchor="b" bIns="91425" lIns="91425" rIns="91425" tIns="91425">
            <a:noAutofit/>
          </a:bodyPr>
          <a:lstStyle/>
          <a:p>
            <a:pPr lvl="0" rtl="0" algn="ctr">
              <a:spcBef>
                <a:spcPts val="0"/>
              </a:spcBef>
              <a:buNone/>
            </a:pPr>
            <a:r>
              <a:rPr lang="en"/>
              <a:t>Does Latent Damage exist?</a:t>
            </a:r>
          </a:p>
        </p:txBody>
      </p:sp>
      <p:sp>
        <p:nvSpPr>
          <p:cNvPr id="138" name="Shape 138"/>
          <p:cNvSpPr txBox="1"/>
          <p:nvPr>
            <p:ph idx="1" type="body"/>
          </p:nvPr>
        </p:nvSpPr>
        <p:spPr>
          <a:xfrm>
            <a:off x="311700" y="1225225"/>
            <a:ext cx="8520600" cy="3354000"/>
          </a:xfrm>
          <a:prstGeom prst="rect">
            <a:avLst/>
          </a:prstGeom>
        </p:spPr>
        <p:txBody>
          <a:bodyPr anchorCtr="0" anchor="t" bIns="91425" lIns="91425" rIns="91425" tIns="91425">
            <a:noAutofit/>
          </a:bodyPr>
          <a:lstStyle/>
          <a:p>
            <a:pPr lvl="0" rtl="0">
              <a:spcBef>
                <a:spcPts val="0"/>
              </a:spcBef>
              <a:buNone/>
            </a:pPr>
            <a:r>
              <a:rPr lang="en"/>
              <a:t>Some studies show that latent damage exists, while others don’t</a:t>
            </a:r>
          </a:p>
          <a:p>
            <a:pPr indent="-228600" lvl="0" marL="914400" rtl="0">
              <a:spcBef>
                <a:spcPts val="0"/>
              </a:spcBef>
              <a:buChar char="➔"/>
            </a:pPr>
            <a:r>
              <a:rPr lang="en"/>
              <a:t>Latent damage is an on-going debate in the semiconductor industry</a:t>
            </a:r>
          </a:p>
          <a:p>
            <a:pPr lvl="0" rtl="0">
              <a:spcBef>
                <a:spcPts val="0"/>
              </a:spcBef>
              <a:buNone/>
            </a:pPr>
            <a:r>
              <a:rPr lang="en"/>
              <a:t>Study will examine bulk CMOS Commercial off-the-Shelf (COTS) devices</a:t>
            </a:r>
          </a:p>
          <a:p>
            <a:pPr indent="-228600" lvl="0" marL="914400" rtl="0">
              <a:spcBef>
                <a:spcPts val="0"/>
              </a:spcBef>
              <a:buChar char="➔"/>
            </a:pPr>
            <a:r>
              <a:rPr lang="en"/>
              <a:t>COTS devices typically have a Mean Time to Failure (MTTF) of 20 years</a:t>
            </a:r>
          </a:p>
        </p:txBody>
      </p:sp>
      <p:sp>
        <p:nvSpPr>
          <p:cNvPr id="139" name="Shape 139"/>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0" name="Shape 390"/>
        <p:cNvGrpSpPr/>
        <p:nvPr/>
      </p:nvGrpSpPr>
      <p:grpSpPr>
        <a:xfrm>
          <a:off x="0" y="0"/>
          <a:ext cx="0" cy="0"/>
          <a:chOff x="0" y="0"/>
          <a:chExt cx="0" cy="0"/>
        </a:xfrm>
      </p:grpSpPr>
      <p:sp>
        <p:nvSpPr>
          <p:cNvPr id="391" name="Shape 391"/>
          <p:cNvSpPr txBox="1"/>
          <p:nvPr>
            <p:ph type="title"/>
          </p:nvPr>
        </p:nvSpPr>
        <p:spPr>
          <a:xfrm>
            <a:off x="311700" y="315925"/>
            <a:ext cx="8520600" cy="831300"/>
          </a:xfrm>
          <a:prstGeom prst="rect">
            <a:avLst/>
          </a:prstGeom>
        </p:spPr>
        <p:txBody>
          <a:bodyPr anchorCtr="0" anchor="b" bIns="91425" lIns="91425" rIns="91425" tIns="91425">
            <a:noAutofit/>
          </a:bodyPr>
          <a:lstStyle/>
          <a:p>
            <a:pPr lvl="0" algn="ctr">
              <a:spcBef>
                <a:spcPts val="0"/>
              </a:spcBef>
              <a:buNone/>
            </a:pPr>
            <a:r>
              <a:rPr lang="en"/>
              <a:t>Reaching our Current Design</a:t>
            </a:r>
          </a:p>
        </p:txBody>
      </p:sp>
      <p:sp>
        <p:nvSpPr>
          <p:cNvPr id="392" name="Shape 392"/>
          <p:cNvSpPr txBox="1"/>
          <p:nvPr>
            <p:ph idx="1" type="body"/>
          </p:nvPr>
        </p:nvSpPr>
        <p:spPr>
          <a:xfrm>
            <a:off x="311700" y="1225225"/>
            <a:ext cx="7587000" cy="3354000"/>
          </a:xfrm>
          <a:prstGeom prst="rect">
            <a:avLst/>
          </a:prstGeom>
        </p:spPr>
        <p:txBody>
          <a:bodyPr anchorCtr="0" anchor="t" bIns="91425" lIns="91425" rIns="91425" tIns="91425">
            <a:noAutofit/>
          </a:bodyPr>
          <a:lstStyle/>
          <a:p>
            <a:pPr indent="-342900" lvl="0" marL="457200" rtl="0">
              <a:spcBef>
                <a:spcPts val="0"/>
              </a:spcBef>
              <a:spcAft>
                <a:spcPts val="0"/>
              </a:spcAft>
              <a:buClr>
                <a:srgbClr val="222222"/>
              </a:buClr>
              <a:buSzPct val="100000"/>
              <a:buFont typeface="Arial"/>
              <a:buChar char="➔"/>
            </a:pPr>
            <a:r>
              <a:rPr lang="en" sz="1800">
                <a:solidFill>
                  <a:srgbClr val="222222"/>
                </a:solidFill>
                <a:highlight>
                  <a:srgbClr val="FFFFFF"/>
                </a:highlight>
                <a:latin typeface="Arial"/>
                <a:ea typeface="Arial"/>
                <a:cs typeface="Arial"/>
                <a:sym typeface="Arial"/>
              </a:rPr>
              <a:t>Determined issues with the 1st design of the burn-in PCB</a:t>
            </a:r>
          </a:p>
          <a:p>
            <a:pPr indent="-228600" lvl="1" marL="914400" rtl="0">
              <a:spcBef>
                <a:spcPts val="0"/>
              </a:spcBef>
              <a:spcAft>
                <a:spcPts val="0"/>
              </a:spcAft>
              <a:buClr>
                <a:srgbClr val="222222"/>
              </a:buClr>
              <a:buFont typeface="Arial"/>
              <a:buChar char="◆"/>
            </a:pPr>
            <a:r>
              <a:rPr lang="en">
                <a:solidFill>
                  <a:srgbClr val="222222"/>
                </a:solidFill>
                <a:highlight>
                  <a:srgbClr val="FFFFFF"/>
                </a:highlight>
                <a:latin typeface="Arial"/>
                <a:ea typeface="Arial"/>
                <a:cs typeface="Arial"/>
                <a:sym typeface="Arial"/>
              </a:rPr>
              <a:t>Resistor networks bussed</a:t>
            </a:r>
          </a:p>
          <a:p>
            <a:pPr indent="-228600" lvl="1" marL="914400" rtl="0">
              <a:spcBef>
                <a:spcPts val="0"/>
              </a:spcBef>
              <a:spcAft>
                <a:spcPts val="0"/>
              </a:spcAft>
              <a:buClr>
                <a:srgbClr val="222222"/>
              </a:buClr>
              <a:buFont typeface="Arial"/>
              <a:buChar char="◆"/>
            </a:pPr>
            <a:r>
              <a:rPr lang="en">
                <a:solidFill>
                  <a:srgbClr val="222222"/>
                </a:solidFill>
                <a:highlight>
                  <a:srgbClr val="FFFFFF"/>
                </a:highlight>
                <a:latin typeface="Arial"/>
                <a:ea typeface="Arial"/>
                <a:cs typeface="Arial"/>
                <a:sym typeface="Arial"/>
              </a:rPr>
              <a:t>DUT output gates connected</a:t>
            </a:r>
          </a:p>
          <a:p>
            <a:pPr indent="-342900" lvl="0" marL="457200" rtl="0">
              <a:spcBef>
                <a:spcPts val="0"/>
              </a:spcBef>
              <a:spcAft>
                <a:spcPts val="0"/>
              </a:spcAft>
              <a:buClr>
                <a:srgbClr val="222222"/>
              </a:buClr>
              <a:buSzPct val="100000"/>
              <a:buFont typeface="Arial"/>
              <a:buChar char="➔"/>
            </a:pPr>
            <a:r>
              <a:rPr lang="en" sz="1800">
                <a:solidFill>
                  <a:srgbClr val="222222"/>
                </a:solidFill>
                <a:highlight>
                  <a:srgbClr val="FFFFFF"/>
                </a:highlight>
                <a:latin typeface="Arial"/>
                <a:ea typeface="Arial"/>
                <a:cs typeface="Arial"/>
                <a:sym typeface="Arial"/>
              </a:rPr>
              <a:t>Solved the burn-in temperature with the HTOL model (112°C)</a:t>
            </a:r>
          </a:p>
          <a:p>
            <a:pPr indent="-342900" lvl="0" marL="457200" rtl="0">
              <a:spcBef>
                <a:spcPts val="0"/>
              </a:spcBef>
              <a:spcAft>
                <a:spcPts val="0"/>
              </a:spcAft>
              <a:buClr>
                <a:srgbClr val="222222"/>
              </a:buClr>
              <a:buSzPct val="100000"/>
              <a:buFont typeface="Arial"/>
              <a:buChar char="➔"/>
            </a:pPr>
            <a:r>
              <a:rPr lang="en" sz="1800">
                <a:solidFill>
                  <a:srgbClr val="222222"/>
                </a:solidFill>
                <a:highlight>
                  <a:srgbClr val="FFFFFF"/>
                </a:highlight>
                <a:latin typeface="Arial"/>
                <a:ea typeface="Arial"/>
                <a:cs typeface="Arial"/>
                <a:sym typeface="Arial"/>
              </a:rPr>
              <a:t>Redesigned the burn-in PCB </a:t>
            </a:r>
            <a:r>
              <a:rPr lang="en">
                <a:solidFill>
                  <a:srgbClr val="222222"/>
                </a:solidFill>
                <a:highlight>
                  <a:srgbClr val="FFFFFF"/>
                </a:highlight>
                <a:latin typeface="Arial"/>
                <a:ea typeface="Arial"/>
                <a:cs typeface="Arial"/>
                <a:sym typeface="Arial"/>
              </a:rPr>
              <a:t>with electronic switching circuitry</a:t>
            </a:r>
          </a:p>
          <a:p>
            <a:pPr indent="-228600" lvl="1" marL="914400" rtl="0">
              <a:spcBef>
                <a:spcPts val="0"/>
              </a:spcBef>
              <a:spcAft>
                <a:spcPts val="0"/>
              </a:spcAft>
              <a:buClr>
                <a:srgbClr val="222222"/>
              </a:buClr>
              <a:buFont typeface="Arial"/>
              <a:buChar char="◆"/>
            </a:pPr>
            <a:r>
              <a:rPr lang="en">
                <a:solidFill>
                  <a:srgbClr val="222222"/>
                </a:solidFill>
                <a:highlight>
                  <a:srgbClr val="FFFFFF"/>
                </a:highlight>
                <a:latin typeface="Arial"/>
                <a:ea typeface="Arial"/>
                <a:cs typeface="Arial"/>
                <a:sym typeface="Arial"/>
              </a:rPr>
              <a:t>Hex tri-state inverters</a:t>
            </a:r>
          </a:p>
          <a:p>
            <a:pPr indent="-342900" lvl="0" marL="457200" rtl="0">
              <a:spcBef>
                <a:spcPts val="0"/>
              </a:spcBef>
              <a:spcAft>
                <a:spcPts val="0"/>
              </a:spcAft>
              <a:buClr>
                <a:srgbClr val="222222"/>
              </a:buClr>
              <a:buSzPct val="100000"/>
              <a:buFont typeface="Arial"/>
              <a:buChar char="➔"/>
            </a:pPr>
            <a:r>
              <a:rPr lang="en" sz="1800">
                <a:solidFill>
                  <a:srgbClr val="222222"/>
                </a:solidFill>
                <a:highlight>
                  <a:srgbClr val="FFFFFF"/>
                </a:highlight>
                <a:latin typeface="Arial"/>
                <a:ea typeface="Arial"/>
                <a:cs typeface="Arial"/>
                <a:sym typeface="Arial"/>
              </a:rPr>
              <a:t>Diagnosed some issues with the ESD stress PCB</a:t>
            </a:r>
          </a:p>
          <a:p>
            <a:pPr indent="-228600" lvl="1" marL="914400" rtl="0">
              <a:spcBef>
                <a:spcPts val="0"/>
              </a:spcBef>
              <a:spcAft>
                <a:spcPts val="0"/>
              </a:spcAft>
              <a:buClr>
                <a:srgbClr val="222222"/>
              </a:buClr>
              <a:buFont typeface="Arial"/>
              <a:buChar char="◆"/>
            </a:pPr>
            <a:r>
              <a:rPr lang="en">
                <a:solidFill>
                  <a:srgbClr val="222222"/>
                </a:solidFill>
                <a:highlight>
                  <a:srgbClr val="FFFFFF"/>
                </a:highlight>
                <a:latin typeface="Arial"/>
                <a:ea typeface="Arial"/>
                <a:cs typeface="Arial"/>
                <a:sym typeface="Arial"/>
              </a:rPr>
              <a:t>Insulating varnish to eliminate arcing</a:t>
            </a:r>
          </a:p>
          <a:p>
            <a:pPr indent="-342900" lvl="0" marL="457200" rtl="0">
              <a:spcBef>
                <a:spcPts val="0"/>
              </a:spcBef>
              <a:spcAft>
                <a:spcPts val="0"/>
              </a:spcAft>
              <a:buClr>
                <a:srgbClr val="222222"/>
              </a:buClr>
              <a:buSzPct val="100000"/>
              <a:buFont typeface="Arial"/>
              <a:buChar char="➔"/>
            </a:pPr>
            <a:r>
              <a:rPr lang="en" sz="1800">
                <a:solidFill>
                  <a:srgbClr val="222222"/>
                </a:solidFill>
                <a:highlight>
                  <a:srgbClr val="FFFFFF"/>
                </a:highlight>
                <a:latin typeface="Arial"/>
                <a:ea typeface="Arial"/>
                <a:cs typeface="Arial"/>
                <a:sym typeface="Arial"/>
              </a:rPr>
              <a:t>Considered our safety as a gr</a:t>
            </a:r>
            <a:r>
              <a:rPr lang="en">
                <a:solidFill>
                  <a:srgbClr val="222222"/>
                </a:solidFill>
                <a:highlight>
                  <a:srgbClr val="FFFFFF"/>
                </a:highlight>
                <a:latin typeface="Arial"/>
                <a:ea typeface="Arial"/>
                <a:cs typeface="Arial"/>
                <a:sym typeface="Arial"/>
              </a:rPr>
              <a:t>eat concern</a:t>
            </a:r>
          </a:p>
          <a:p>
            <a:pPr indent="-228600" lvl="1" marL="914400" rtl="0">
              <a:spcBef>
                <a:spcPts val="0"/>
              </a:spcBef>
              <a:spcAft>
                <a:spcPts val="0"/>
              </a:spcAft>
              <a:buClr>
                <a:srgbClr val="222222"/>
              </a:buClr>
              <a:buFont typeface="Arial"/>
              <a:buChar char="◆"/>
            </a:pPr>
            <a:r>
              <a:rPr lang="en">
                <a:solidFill>
                  <a:srgbClr val="222222"/>
                </a:solidFill>
                <a:highlight>
                  <a:srgbClr val="FFFFFF"/>
                </a:highlight>
                <a:latin typeface="Arial"/>
                <a:ea typeface="Arial"/>
                <a:cs typeface="Arial"/>
                <a:sym typeface="Arial"/>
              </a:rPr>
              <a:t>Insulating varnish, properly insulated wires, soldering high-voltage circuits rather</a:t>
            </a:r>
            <a:br>
              <a:rPr lang="en">
                <a:solidFill>
                  <a:srgbClr val="222222"/>
                </a:solidFill>
                <a:highlight>
                  <a:srgbClr val="FFFFFF"/>
                </a:highlight>
                <a:latin typeface="Arial"/>
                <a:ea typeface="Arial"/>
                <a:cs typeface="Arial"/>
                <a:sym typeface="Arial"/>
              </a:rPr>
            </a:br>
            <a:r>
              <a:rPr lang="en">
                <a:solidFill>
                  <a:srgbClr val="222222"/>
                </a:solidFill>
                <a:highlight>
                  <a:srgbClr val="FFFFFF"/>
                </a:highlight>
                <a:latin typeface="Arial"/>
                <a:ea typeface="Arial"/>
                <a:cs typeface="Arial"/>
                <a:sym typeface="Arial"/>
              </a:rPr>
              <a:t>than breadboarding, etc.</a:t>
            </a:r>
          </a:p>
        </p:txBody>
      </p:sp>
      <p:sp>
        <p:nvSpPr>
          <p:cNvPr id="393" name="Shape 393"/>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7" name="Shape 397"/>
        <p:cNvGrpSpPr/>
        <p:nvPr/>
      </p:nvGrpSpPr>
      <p:grpSpPr>
        <a:xfrm>
          <a:off x="0" y="0"/>
          <a:ext cx="0" cy="0"/>
          <a:chOff x="0" y="0"/>
          <a:chExt cx="0" cy="0"/>
        </a:xfrm>
      </p:grpSpPr>
      <p:sp>
        <p:nvSpPr>
          <p:cNvPr id="398" name="Shape 398"/>
          <p:cNvSpPr txBox="1"/>
          <p:nvPr>
            <p:ph type="title"/>
          </p:nvPr>
        </p:nvSpPr>
        <p:spPr>
          <a:xfrm>
            <a:off x="773700" y="1806450"/>
            <a:ext cx="7596600" cy="1530600"/>
          </a:xfrm>
          <a:prstGeom prst="rect">
            <a:avLst/>
          </a:prstGeom>
        </p:spPr>
        <p:txBody>
          <a:bodyPr anchorCtr="0" anchor="ctr" bIns="91425" lIns="91425" rIns="91425" tIns="91425">
            <a:noAutofit/>
          </a:bodyPr>
          <a:lstStyle/>
          <a:p>
            <a:pPr lvl="0" rtl="0">
              <a:spcBef>
                <a:spcPts val="0"/>
              </a:spcBef>
              <a:buNone/>
            </a:pPr>
            <a:r>
              <a:rPr lang="en"/>
              <a:t>Data Analysis</a:t>
            </a:r>
          </a:p>
        </p:txBody>
      </p:sp>
      <p:sp>
        <p:nvSpPr>
          <p:cNvPr id="399" name="Shape 399"/>
          <p:cNvSpPr txBox="1"/>
          <p:nvPr>
            <p:ph type="title"/>
          </p:nvPr>
        </p:nvSpPr>
        <p:spPr>
          <a:xfrm>
            <a:off x="5851325" y="0"/>
            <a:ext cx="3292500" cy="360900"/>
          </a:xfrm>
          <a:prstGeom prst="rect">
            <a:avLst/>
          </a:prstGeom>
        </p:spPr>
        <p:txBody>
          <a:bodyPr anchorCtr="0" anchor="ctr"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3" name="Shape 403"/>
        <p:cNvGrpSpPr/>
        <p:nvPr/>
      </p:nvGrpSpPr>
      <p:grpSpPr>
        <a:xfrm>
          <a:off x="0" y="0"/>
          <a:ext cx="0" cy="0"/>
          <a:chOff x="0" y="0"/>
          <a:chExt cx="0" cy="0"/>
        </a:xfrm>
      </p:grpSpPr>
      <p:sp>
        <p:nvSpPr>
          <p:cNvPr id="404" name="Shape 404"/>
          <p:cNvSpPr txBox="1"/>
          <p:nvPr>
            <p:ph type="title"/>
          </p:nvPr>
        </p:nvSpPr>
        <p:spPr>
          <a:xfrm>
            <a:off x="311700" y="445025"/>
            <a:ext cx="8520600" cy="932400"/>
          </a:xfrm>
          <a:prstGeom prst="rect">
            <a:avLst/>
          </a:prstGeom>
        </p:spPr>
        <p:txBody>
          <a:bodyPr anchorCtr="0" anchor="b" bIns="91425" lIns="91425" rIns="91425" tIns="91425">
            <a:noAutofit/>
          </a:bodyPr>
          <a:lstStyle/>
          <a:p>
            <a:pPr lvl="0" rtl="0" algn="ctr">
              <a:spcBef>
                <a:spcPts val="0"/>
              </a:spcBef>
              <a:buNone/>
            </a:pPr>
            <a:r>
              <a:rPr lang="en"/>
              <a:t>Data Analysis</a:t>
            </a:r>
          </a:p>
          <a:p>
            <a:pPr lvl="0" rtl="0" algn="ctr">
              <a:spcBef>
                <a:spcPts val="0"/>
              </a:spcBef>
              <a:buNone/>
            </a:pPr>
            <a:r>
              <a:rPr lang="en" sz="600"/>
              <a:t>--------------------------------------------------------------------------------------------------------------------------------</a:t>
            </a:r>
          </a:p>
          <a:p>
            <a:pPr lvl="0" rtl="0" algn="ctr">
              <a:spcBef>
                <a:spcPts val="300"/>
              </a:spcBef>
              <a:buNone/>
            </a:pPr>
            <a:r>
              <a:rPr lang="en" sz="1800"/>
              <a:t>General Procedure</a:t>
            </a:r>
          </a:p>
        </p:txBody>
      </p:sp>
      <p:sp>
        <p:nvSpPr>
          <p:cNvPr id="405" name="Shape 405"/>
          <p:cNvSpPr txBox="1"/>
          <p:nvPr>
            <p:ph idx="1" type="body"/>
          </p:nvPr>
        </p:nvSpPr>
        <p:spPr>
          <a:xfrm>
            <a:off x="311700" y="1476650"/>
            <a:ext cx="8520600" cy="3193500"/>
          </a:xfrm>
          <a:prstGeom prst="rect">
            <a:avLst/>
          </a:prstGeom>
        </p:spPr>
        <p:txBody>
          <a:bodyPr anchorCtr="0" anchor="t" bIns="91425" lIns="91425" rIns="91425" tIns="91425">
            <a:noAutofit/>
          </a:bodyPr>
          <a:lstStyle/>
          <a:p>
            <a:pPr lvl="0" rtl="0">
              <a:spcBef>
                <a:spcPts val="0"/>
              </a:spcBef>
              <a:buNone/>
            </a:pPr>
            <a:r>
              <a:rPr lang="en"/>
              <a:t>After collecting the burn-in data for the experimental group, we can compare this to the control group data.</a:t>
            </a:r>
          </a:p>
          <a:p>
            <a:pPr lvl="0" rtl="0">
              <a:spcBef>
                <a:spcPts val="0"/>
              </a:spcBef>
              <a:buNone/>
            </a:pPr>
            <a:r>
              <a:rPr lang="en"/>
              <a:t>This will require statistical analysis, however our conclusion will only be accurate to a certain confidence level.</a:t>
            </a:r>
          </a:p>
          <a:p>
            <a:pPr lvl="0" rtl="0">
              <a:spcBef>
                <a:spcPts val="0"/>
              </a:spcBef>
              <a:buNone/>
            </a:pPr>
            <a:r>
              <a:rPr lang="en"/>
              <a:t>Our primary statistic of interest will be the </a:t>
            </a:r>
            <a:r>
              <a:rPr i="1" lang="en"/>
              <a:t>difference</a:t>
            </a:r>
            <a:r>
              <a:rPr lang="en"/>
              <a:t> in MTTF between the experimental and the control group.</a:t>
            </a:r>
          </a:p>
        </p:txBody>
      </p:sp>
      <p:sp>
        <p:nvSpPr>
          <p:cNvPr id="406" name="Shape 406"/>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0" name="Shape 410"/>
        <p:cNvGrpSpPr/>
        <p:nvPr/>
      </p:nvGrpSpPr>
      <p:grpSpPr>
        <a:xfrm>
          <a:off x="0" y="0"/>
          <a:ext cx="0" cy="0"/>
          <a:chOff x="0" y="0"/>
          <a:chExt cx="0" cy="0"/>
        </a:xfrm>
      </p:grpSpPr>
      <p:sp>
        <p:nvSpPr>
          <p:cNvPr id="411" name="Shape 411"/>
          <p:cNvSpPr txBox="1"/>
          <p:nvPr>
            <p:ph type="title"/>
          </p:nvPr>
        </p:nvSpPr>
        <p:spPr>
          <a:xfrm>
            <a:off x="311700" y="315925"/>
            <a:ext cx="8520600" cy="831300"/>
          </a:xfrm>
          <a:prstGeom prst="rect">
            <a:avLst/>
          </a:prstGeom>
        </p:spPr>
        <p:txBody>
          <a:bodyPr anchorCtr="0" anchor="b" bIns="91425" lIns="91425" rIns="91425" tIns="91425">
            <a:noAutofit/>
          </a:bodyPr>
          <a:lstStyle/>
          <a:p>
            <a:pPr lvl="0" rtl="0" algn="ctr">
              <a:spcBef>
                <a:spcPts val="0"/>
              </a:spcBef>
              <a:buNone/>
            </a:pPr>
            <a:r>
              <a:rPr lang="en"/>
              <a:t>Completed Work</a:t>
            </a:r>
          </a:p>
        </p:txBody>
      </p:sp>
      <p:sp>
        <p:nvSpPr>
          <p:cNvPr id="412" name="Shape 412"/>
          <p:cNvSpPr txBox="1"/>
          <p:nvPr>
            <p:ph idx="1" type="body"/>
          </p:nvPr>
        </p:nvSpPr>
        <p:spPr>
          <a:xfrm>
            <a:off x="311700" y="1225225"/>
            <a:ext cx="8520600" cy="3354000"/>
          </a:xfrm>
          <a:prstGeom prst="rect">
            <a:avLst/>
          </a:prstGeom>
        </p:spPr>
        <p:txBody>
          <a:bodyPr anchorCtr="0" anchor="t" bIns="91425" lIns="91425" rIns="91425" tIns="91425">
            <a:noAutofit/>
          </a:bodyPr>
          <a:lstStyle/>
          <a:p>
            <a:pPr indent="-228600" lvl="0" marL="457200" rtl="0">
              <a:spcBef>
                <a:spcPts val="0"/>
              </a:spcBef>
              <a:buChar char="➔"/>
            </a:pPr>
            <a:r>
              <a:rPr lang="en"/>
              <a:t>Replaced the programmable high-voltage source</a:t>
            </a:r>
          </a:p>
          <a:p>
            <a:pPr indent="-228600" lvl="0" marL="457200" rtl="0">
              <a:spcBef>
                <a:spcPts val="0"/>
              </a:spcBef>
              <a:buChar char="➔"/>
            </a:pPr>
            <a:r>
              <a:rPr lang="en"/>
              <a:t>Determined issues and intended operation of existing PCB’s</a:t>
            </a:r>
          </a:p>
          <a:p>
            <a:pPr indent="-228600" lvl="0" marL="457200" rtl="0">
              <a:spcBef>
                <a:spcPts val="0"/>
              </a:spcBef>
              <a:buChar char="➔"/>
            </a:pPr>
            <a:r>
              <a:rPr lang="en"/>
              <a:t>Breadboard implementation of 1st burn-in PCB design</a:t>
            </a:r>
          </a:p>
          <a:p>
            <a:pPr indent="-228600" lvl="0" marL="457200" rtl="0">
              <a:spcBef>
                <a:spcPts val="0"/>
              </a:spcBef>
              <a:buChar char="➔"/>
            </a:pPr>
            <a:r>
              <a:rPr lang="en"/>
              <a:t>Added second functionality to burn-in PCB</a:t>
            </a:r>
          </a:p>
          <a:p>
            <a:pPr indent="-228600" lvl="1" marL="914400" rtl="0">
              <a:spcBef>
                <a:spcPts val="0"/>
              </a:spcBef>
              <a:buChar char="◆"/>
            </a:pPr>
            <a:r>
              <a:rPr lang="en"/>
              <a:t>High-stress mode</a:t>
            </a:r>
          </a:p>
          <a:p>
            <a:pPr indent="-228600" lvl="0" marL="457200" rtl="0">
              <a:spcBef>
                <a:spcPts val="0"/>
              </a:spcBef>
              <a:buChar char="➔"/>
            </a:pPr>
            <a:r>
              <a:rPr lang="en"/>
              <a:t>Calculated the burn-in temperature (112°C)</a:t>
            </a:r>
          </a:p>
          <a:p>
            <a:pPr indent="-342900" lvl="0" marL="457200" marR="0" rtl="0" algn="l">
              <a:lnSpc>
                <a:spcPct val="115000"/>
              </a:lnSpc>
              <a:spcBef>
                <a:spcPts val="0"/>
              </a:spcBef>
              <a:spcAft>
                <a:spcPts val="1600"/>
              </a:spcAft>
              <a:buClr>
                <a:schemeClr val="dk1"/>
              </a:buClr>
              <a:buSzPct val="100000"/>
              <a:buFont typeface="Open Sans"/>
              <a:buChar char="➔"/>
            </a:pPr>
            <a:r>
              <a:rPr lang="en"/>
              <a:t>Created 2nd burn-in PCB design</a:t>
            </a:r>
          </a:p>
          <a:p>
            <a:pPr indent="-228600" lvl="0" marL="457200" marR="0" rtl="0" algn="l">
              <a:lnSpc>
                <a:spcPct val="115000"/>
              </a:lnSpc>
              <a:spcBef>
                <a:spcPts val="0"/>
              </a:spcBef>
              <a:spcAft>
                <a:spcPts val="1600"/>
              </a:spcAft>
              <a:buChar char="➔"/>
            </a:pPr>
            <a:r>
              <a:rPr lang="en"/>
              <a:t>Attempted to stress devices while troubleshooting high-voltage source</a:t>
            </a:r>
          </a:p>
        </p:txBody>
      </p:sp>
      <p:sp>
        <p:nvSpPr>
          <p:cNvPr id="413" name="Shape 413"/>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7" name="Shape 417"/>
        <p:cNvGrpSpPr/>
        <p:nvPr/>
      </p:nvGrpSpPr>
      <p:grpSpPr>
        <a:xfrm>
          <a:off x="0" y="0"/>
          <a:ext cx="0" cy="0"/>
          <a:chOff x="0" y="0"/>
          <a:chExt cx="0" cy="0"/>
        </a:xfrm>
      </p:grpSpPr>
      <p:sp>
        <p:nvSpPr>
          <p:cNvPr id="418" name="Shape 418"/>
          <p:cNvSpPr txBox="1"/>
          <p:nvPr>
            <p:ph type="title"/>
          </p:nvPr>
        </p:nvSpPr>
        <p:spPr>
          <a:xfrm>
            <a:off x="311700" y="315925"/>
            <a:ext cx="8520600" cy="831300"/>
          </a:xfrm>
          <a:prstGeom prst="rect">
            <a:avLst/>
          </a:prstGeom>
        </p:spPr>
        <p:txBody>
          <a:bodyPr anchorCtr="0" anchor="b" bIns="91425" lIns="91425" rIns="91425" tIns="91425">
            <a:noAutofit/>
          </a:bodyPr>
          <a:lstStyle/>
          <a:p>
            <a:pPr lvl="0" rtl="0" algn="ctr">
              <a:spcBef>
                <a:spcPts val="0"/>
              </a:spcBef>
              <a:buNone/>
            </a:pPr>
            <a:r>
              <a:rPr lang="en"/>
              <a:t>Future Considerations</a:t>
            </a:r>
          </a:p>
        </p:txBody>
      </p:sp>
      <p:sp>
        <p:nvSpPr>
          <p:cNvPr id="419" name="Shape 419"/>
          <p:cNvSpPr txBox="1"/>
          <p:nvPr>
            <p:ph idx="1" type="body"/>
          </p:nvPr>
        </p:nvSpPr>
        <p:spPr>
          <a:xfrm>
            <a:off x="311700" y="1225225"/>
            <a:ext cx="8520600" cy="3699300"/>
          </a:xfrm>
          <a:prstGeom prst="rect">
            <a:avLst/>
          </a:prstGeom>
        </p:spPr>
        <p:txBody>
          <a:bodyPr anchorCtr="0" anchor="t" bIns="91425" lIns="91425" rIns="91425" tIns="91425">
            <a:noAutofit/>
          </a:bodyPr>
          <a:lstStyle/>
          <a:p>
            <a:pPr indent="-228600" lvl="0" marL="457200" rtl="0">
              <a:spcBef>
                <a:spcPts val="0"/>
              </a:spcBef>
              <a:buChar char="➔"/>
            </a:pPr>
            <a:r>
              <a:rPr lang="en"/>
              <a:t>Establish maximum stress level with ESD Stress System</a:t>
            </a:r>
          </a:p>
          <a:p>
            <a:pPr indent="-228600" lvl="0" marL="457200" rtl="0">
              <a:spcBef>
                <a:spcPts val="0"/>
              </a:spcBef>
              <a:buChar char="➔"/>
            </a:pPr>
            <a:r>
              <a:rPr lang="en"/>
              <a:t>Stress devices to create Experimental Group</a:t>
            </a:r>
          </a:p>
          <a:p>
            <a:pPr indent="-342900" lvl="0" marL="457200" marR="0" rtl="0" algn="l">
              <a:lnSpc>
                <a:spcPct val="115000"/>
              </a:lnSpc>
              <a:spcBef>
                <a:spcPts val="0"/>
              </a:spcBef>
              <a:spcAft>
                <a:spcPts val="1600"/>
              </a:spcAft>
              <a:buClr>
                <a:schemeClr val="dk1"/>
              </a:buClr>
              <a:buSzPct val="100000"/>
              <a:buFont typeface="Open Sans"/>
              <a:buChar char="➔"/>
            </a:pPr>
            <a:r>
              <a:rPr lang="en"/>
              <a:t>Replace burn-in PCB components</a:t>
            </a:r>
          </a:p>
          <a:p>
            <a:pPr indent="-228600" lvl="1" marL="914400" marR="0" rtl="0" algn="l">
              <a:lnSpc>
                <a:spcPct val="115000"/>
              </a:lnSpc>
              <a:spcBef>
                <a:spcPts val="0"/>
              </a:spcBef>
              <a:spcAft>
                <a:spcPts val="1600"/>
              </a:spcAft>
              <a:buClr>
                <a:schemeClr val="dk1"/>
              </a:buClr>
              <a:buFont typeface="Open Sans"/>
              <a:buChar char="◆"/>
            </a:pPr>
            <a:r>
              <a:rPr lang="en"/>
              <a:t>Must be rated at 112°C</a:t>
            </a:r>
          </a:p>
          <a:p>
            <a:pPr indent="-228600" lvl="0" marL="457200" marR="0" rtl="0" algn="l">
              <a:lnSpc>
                <a:spcPct val="115000"/>
              </a:lnSpc>
              <a:spcBef>
                <a:spcPts val="0"/>
              </a:spcBef>
              <a:spcAft>
                <a:spcPts val="1600"/>
              </a:spcAft>
              <a:buChar char="➔"/>
            </a:pPr>
            <a:r>
              <a:rPr lang="en"/>
              <a:t>Fabricate 10 burn-in PCBs and order components</a:t>
            </a:r>
          </a:p>
          <a:p>
            <a:pPr indent="-228600" lvl="0" marL="457200" marR="0" rtl="0" algn="l">
              <a:lnSpc>
                <a:spcPct val="115000"/>
              </a:lnSpc>
              <a:spcBef>
                <a:spcPts val="0"/>
              </a:spcBef>
              <a:spcAft>
                <a:spcPts val="1600"/>
              </a:spcAft>
              <a:buChar char="➔"/>
            </a:pPr>
            <a:r>
              <a:rPr lang="en"/>
              <a:t>Populate and solder burn-in PCB components</a:t>
            </a:r>
          </a:p>
          <a:p>
            <a:pPr indent="-228600" lvl="0" marL="457200" marR="0" rtl="0" algn="l">
              <a:lnSpc>
                <a:spcPct val="115000"/>
              </a:lnSpc>
              <a:spcBef>
                <a:spcPts val="0"/>
              </a:spcBef>
              <a:spcAft>
                <a:spcPts val="1600"/>
              </a:spcAft>
              <a:buChar char="➔"/>
            </a:pPr>
            <a:r>
              <a:rPr lang="en"/>
              <a:t>Accelerate lifetime of devices (burn-in)</a:t>
            </a:r>
          </a:p>
          <a:p>
            <a:pPr indent="-228600" lvl="1" marL="914400" rtl="0">
              <a:spcBef>
                <a:spcPts val="0"/>
              </a:spcBef>
              <a:buChar char="◆"/>
            </a:pPr>
            <a:r>
              <a:rPr lang="en"/>
              <a:t>Control Group</a:t>
            </a:r>
          </a:p>
          <a:p>
            <a:pPr indent="-228600" lvl="1" marL="914400" rtl="0">
              <a:spcBef>
                <a:spcPts val="0"/>
              </a:spcBef>
              <a:buChar char="◆"/>
            </a:pPr>
            <a:r>
              <a:rPr lang="en"/>
              <a:t>Experimental Group</a:t>
            </a:r>
          </a:p>
          <a:p>
            <a:pPr indent="-228600" lvl="0" marL="457200" rtl="0">
              <a:spcBef>
                <a:spcPts val="0"/>
              </a:spcBef>
              <a:buChar char="➔"/>
            </a:pPr>
            <a:r>
              <a:rPr lang="en"/>
              <a:t>Record data during burn-in of individual failing inverters</a:t>
            </a:r>
          </a:p>
          <a:p>
            <a:pPr indent="-228600" lvl="0" marL="457200" rtl="0">
              <a:spcBef>
                <a:spcPts val="0"/>
              </a:spcBef>
              <a:buChar char="➔"/>
            </a:pPr>
            <a:r>
              <a:rPr lang="en"/>
              <a:t>Analyze data to either confirm or deny hypothesis</a:t>
            </a:r>
          </a:p>
          <a:p>
            <a:pPr indent="-228600" lvl="1" marL="914400" rtl="0">
              <a:spcBef>
                <a:spcPts val="0"/>
              </a:spcBef>
              <a:buChar char="◆"/>
            </a:pPr>
            <a:r>
              <a:rPr lang="en"/>
              <a:t>Only to a certain degree of confidence</a:t>
            </a:r>
          </a:p>
        </p:txBody>
      </p:sp>
      <p:sp>
        <p:nvSpPr>
          <p:cNvPr id="420" name="Shape 420"/>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4" name="Shape 424"/>
        <p:cNvGrpSpPr/>
        <p:nvPr/>
      </p:nvGrpSpPr>
      <p:grpSpPr>
        <a:xfrm>
          <a:off x="0" y="0"/>
          <a:ext cx="0" cy="0"/>
          <a:chOff x="0" y="0"/>
          <a:chExt cx="0" cy="0"/>
        </a:xfrm>
      </p:grpSpPr>
      <p:sp>
        <p:nvSpPr>
          <p:cNvPr id="425" name="Shape 425"/>
          <p:cNvSpPr txBox="1"/>
          <p:nvPr>
            <p:ph type="ctrTitle"/>
          </p:nvPr>
        </p:nvSpPr>
        <p:spPr>
          <a:xfrm>
            <a:off x="3044700" y="1444255"/>
            <a:ext cx="3054600" cy="1537199"/>
          </a:xfrm>
          <a:prstGeom prst="rect">
            <a:avLst/>
          </a:prstGeom>
        </p:spPr>
        <p:txBody>
          <a:bodyPr anchorCtr="0" anchor="b" bIns="91425" lIns="91425" rIns="91425" tIns="91425">
            <a:noAutofit/>
          </a:bodyPr>
          <a:lstStyle/>
          <a:p>
            <a:pPr lvl="0" rtl="0">
              <a:spcBef>
                <a:spcPts val="0"/>
              </a:spcBef>
              <a:buNone/>
            </a:pPr>
            <a:r>
              <a:rPr lang="en"/>
              <a:t>Thank you!</a:t>
            </a:r>
          </a:p>
        </p:txBody>
      </p:sp>
      <p:sp>
        <p:nvSpPr>
          <p:cNvPr id="426" name="Shape 426"/>
          <p:cNvSpPr txBox="1"/>
          <p:nvPr>
            <p:ph idx="1" type="subTitle"/>
          </p:nvPr>
        </p:nvSpPr>
        <p:spPr>
          <a:xfrm>
            <a:off x="3044700" y="3116580"/>
            <a:ext cx="3054600" cy="701400"/>
          </a:xfrm>
          <a:prstGeom prst="rect">
            <a:avLst/>
          </a:prstGeom>
        </p:spPr>
        <p:txBody>
          <a:bodyPr anchorCtr="0" anchor="t" bIns="91425" lIns="91425" rIns="91425" tIns="91425">
            <a:noAutofit/>
          </a:bodyPr>
          <a:lstStyle/>
          <a:p>
            <a:pPr lvl="0" rtl="0">
              <a:spcBef>
                <a:spcPts val="0"/>
              </a:spcBef>
              <a:buNone/>
            </a:pPr>
            <a:r>
              <a:rPr lang="en"/>
              <a:t>Any Questions?</a:t>
            </a:r>
          </a:p>
        </p:txBody>
      </p:sp>
      <p:sp>
        <p:nvSpPr>
          <p:cNvPr id="427" name="Shape 427"/>
          <p:cNvSpPr txBox="1"/>
          <p:nvPr>
            <p:ph idx="4294967295"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1" name="Shape 431"/>
        <p:cNvGrpSpPr/>
        <p:nvPr/>
      </p:nvGrpSpPr>
      <p:grpSpPr>
        <a:xfrm>
          <a:off x="0" y="0"/>
          <a:ext cx="0" cy="0"/>
          <a:chOff x="0" y="0"/>
          <a:chExt cx="0" cy="0"/>
        </a:xfrm>
      </p:grpSpPr>
      <p:sp>
        <p:nvSpPr>
          <p:cNvPr id="432" name="Shape 432"/>
          <p:cNvSpPr txBox="1"/>
          <p:nvPr>
            <p:ph type="title"/>
          </p:nvPr>
        </p:nvSpPr>
        <p:spPr>
          <a:xfrm>
            <a:off x="311700" y="315925"/>
            <a:ext cx="8520600" cy="831300"/>
          </a:xfrm>
          <a:prstGeom prst="rect">
            <a:avLst/>
          </a:prstGeom>
        </p:spPr>
        <p:txBody>
          <a:bodyPr anchorCtr="0" anchor="b" bIns="91425" lIns="91425" rIns="91425" tIns="91425">
            <a:noAutofit/>
          </a:bodyPr>
          <a:lstStyle/>
          <a:p>
            <a:pPr lvl="0" rtl="0" algn="ctr">
              <a:spcBef>
                <a:spcPts val="0"/>
              </a:spcBef>
              <a:buNone/>
            </a:pPr>
            <a:r>
              <a:rPr lang="en"/>
              <a:t>Project Milestones &amp; Schedule</a:t>
            </a:r>
          </a:p>
        </p:txBody>
      </p:sp>
      <p:sp>
        <p:nvSpPr>
          <p:cNvPr id="433" name="Shape 433"/>
          <p:cNvSpPr txBox="1"/>
          <p:nvPr/>
        </p:nvSpPr>
        <p:spPr>
          <a:xfrm>
            <a:off x="3560250" y="4817350"/>
            <a:ext cx="2023500" cy="210300"/>
          </a:xfrm>
          <a:prstGeom prst="rect">
            <a:avLst/>
          </a:prstGeom>
          <a:noFill/>
          <a:ln>
            <a:noFill/>
          </a:ln>
        </p:spPr>
        <p:txBody>
          <a:bodyPr anchorCtr="0" anchor="ctr" bIns="91425" lIns="91425" rIns="91425" tIns="91425">
            <a:noAutofit/>
          </a:bodyPr>
          <a:lstStyle/>
          <a:p>
            <a:pPr lvl="0" rtl="0" algn="ctr">
              <a:spcBef>
                <a:spcPts val="0"/>
              </a:spcBef>
              <a:buNone/>
            </a:pPr>
            <a:r>
              <a:rPr lang="en" sz="1000">
                <a:latin typeface="Average"/>
                <a:ea typeface="Average"/>
                <a:cs typeface="Average"/>
                <a:sym typeface="Average"/>
              </a:rPr>
              <a:t>Updated on April 5</a:t>
            </a:r>
            <a:r>
              <a:rPr baseline="30000" lang="en" sz="1000">
                <a:latin typeface="Average"/>
                <a:ea typeface="Average"/>
                <a:cs typeface="Average"/>
                <a:sym typeface="Average"/>
              </a:rPr>
              <a:t>th</a:t>
            </a:r>
            <a:r>
              <a:rPr lang="en" sz="1000">
                <a:latin typeface="Average"/>
                <a:ea typeface="Average"/>
                <a:cs typeface="Average"/>
                <a:sym typeface="Average"/>
              </a:rPr>
              <a:t>, 2016</a:t>
            </a:r>
          </a:p>
        </p:txBody>
      </p:sp>
      <p:pic>
        <p:nvPicPr>
          <p:cNvPr id="434" name="Shape 434"/>
          <p:cNvPicPr preferRelativeResize="0"/>
          <p:nvPr/>
        </p:nvPicPr>
        <p:blipFill>
          <a:blip r:embed="rId3">
            <a:alphaModFix/>
          </a:blip>
          <a:stretch>
            <a:fillRect/>
          </a:stretch>
        </p:blipFill>
        <p:spPr>
          <a:xfrm>
            <a:off x="1559949" y="1147225"/>
            <a:ext cx="6024124" cy="3625174"/>
          </a:xfrm>
          <a:prstGeom prst="rect">
            <a:avLst/>
          </a:prstGeom>
          <a:noFill/>
          <a:ln cap="flat" cmpd="sng" w="9525">
            <a:solidFill>
              <a:schemeClr val="dk2"/>
            </a:solidFill>
            <a:prstDash val="solid"/>
            <a:round/>
            <a:headEnd len="med" w="med" type="none"/>
            <a:tailEnd len="med" w="med" type="none"/>
          </a:ln>
        </p:spPr>
      </p:pic>
      <p:sp>
        <p:nvSpPr>
          <p:cNvPr id="435" name="Shape 435"/>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9" name="Shape 439"/>
        <p:cNvGrpSpPr/>
        <p:nvPr/>
      </p:nvGrpSpPr>
      <p:grpSpPr>
        <a:xfrm>
          <a:off x="0" y="0"/>
          <a:ext cx="0" cy="0"/>
          <a:chOff x="0" y="0"/>
          <a:chExt cx="0" cy="0"/>
        </a:xfrm>
      </p:grpSpPr>
      <p:sp>
        <p:nvSpPr>
          <p:cNvPr id="440" name="Shape 440"/>
          <p:cNvSpPr txBox="1"/>
          <p:nvPr>
            <p:ph type="title"/>
          </p:nvPr>
        </p:nvSpPr>
        <p:spPr>
          <a:xfrm>
            <a:off x="311700" y="315925"/>
            <a:ext cx="8520600" cy="831300"/>
          </a:xfrm>
          <a:prstGeom prst="rect">
            <a:avLst/>
          </a:prstGeom>
        </p:spPr>
        <p:txBody>
          <a:bodyPr anchorCtr="0" anchor="b" bIns="91425" lIns="91425" rIns="91425" tIns="91425">
            <a:noAutofit/>
          </a:bodyPr>
          <a:lstStyle/>
          <a:p>
            <a:pPr lvl="0" rtl="0" algn="ctr">
              <a:spcBef>
                <a:spcPts val="0"/>
              </a:spcBef>
              <a:buNone/>
            </a:pPr>
            <a:r>
              <a:rPr lang="en"/>
              <a:t>Resource/Cost Estimate</a:t>
            </a:r>
          </a:p>
        </p:txBody>
      </p:sp>
      <p:pic>
        <p:nvPicPr>
          <p:cNvPr id="441" name="Shape 441"/>
          <p:cNvPicPr preferRelativeResize="0"/>
          <p:nvPr/>
        </p:nvPicPr>
        <p:blipFill>
          <a:blip r:embed="rId3">
            <a:alphaModFix/>
          </a:blip>
          <a:stretch>
            <a:fillRect/>
          </a:stretch>
        </p:blipFill>
        <p:spPr>
          <a:xfrm>
            <a:off x="1421525" y="1147224"/>
            <a:ext cx="6300950" cy="3741699"/>
          </a:xfrm>
          <a:prstGeom prst="rect">
            <a:avLst/>
          </a:prstGeom>
          <a:noFill/>
          <a:ln cap="flat" cmpd="sng" w="9525">
            <a:solidFill>
              <a:schemeClr val="dk2"/>
            </a:solidFill>
            <a:prstDash val="solid"/>
            <a:round/>
            <a:headEnd len="med" w="med" type="none"/>
            <a:tailEnd len="med" w="med" type="none"/>
          </a:ln>
        </p:spPr>
      </p:pic>
      <p:sp>
        <p:nvSpPr>
          <p:cNvPr id="442" name="Shape 442"/>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6" name="Shape 446"/>
        <p:cNvGrpSpPr/>
        <p:nvPr/>
      </p:nvGrpSpPr>
      <p:grpSpPr>
        <a:xfrm>
          <a:off x="0" y="0"/>
          <a:ext cx="0" cy="0"/>
          <a:chOff x="0" y="0"/>
          <a:chExt cx="0" cy="0"/>
        </a:xfrm>
      </p:grpSpPr>
      <p:sp>
        <p:nvSpPr>
          <p:cNvPr id="447" name="Shape 447"/>
          <p:cNvSpPr txBox="1"/>
          <p:nvPr>
            <p:ph type="title"/>
          </p:nvPr>
        </p:nvSpPr>
        <p:spPr>
          <a:xfrm>
            <a:off x="311700" y="445025"/>
            <a:ext cx="8520600" cy="1091100"/>
          </a:xfrm>
          <a:prstGeom prst="rect">
            <a:avLst/>
          </a:prstGeom>
        </p:spPr>
        <p:txBody>
          <a:bodyPr anchorCtr="0" anchor="b" bIns="91425" lIns="91425" rIns="91425" tIns="91425">
            <a:noAutofit/>
          </a:bodyPr>
          <a:lstStyle/>
          <a:p>
            <a:pPr lvl="0" rtl="0" algn="ctr">
              <a:spcBef>
                <a:spcPts val="0"/>
              </a:spcBef>
              <a:buClr>
                <a:schemeClr val="dk1"/>
              </a:buClr>
              <a:buSzPct val="26190"/>
              <a:buFont typeface="Arial"/>
              <a:buNone/>
            </a:pPr>
            <a:r>
              <a:rPr lang="en"/>
              <a:t>Semiconductor Reliability</a:t>
            </a:r>
          </a:p>
          <a:p>
            <a:pPr lvl="0" rtl="0" algn="ctr">
              <a:spcBef>
                <a:spcPts val="0"/>
              </a:spcBef>
              <a:buClr>
                <a:schemeClr val="dk1"/>
              </a:buClr>
              <a:buSzPct val="183333"/>
              <a:buFont typeface="Arial"/>
              <a:buNone/>
            </a:pPr>
            <a:r>
              <a:rPr lang="en" sz="600"/>
              <a:t>---------------------------------------------------------------------------------------------------------------------------------------------------------------------------------------------------------------</a:t>
            </a:r>
          </a:p>
          <a:p>
            <a:pPr lvl="0" rtl="0" algn="ctr">
              <a:spcBef>
                <a:spcPts val="300"/>
              </a:spcBef>
              <a:buNone/>
            </a:pPr>
            <a:r>
              <a:rPr lang="en" sz="1800"/>
              <a:t>Bathtub Curve</a:t>
            </a:r>
          </a:p>
        </p:txBody>
      </p:sp>
      <p:sp>
        <p:nvSpPr>
          <p:cNvPr id="448" name="Shape 448"/>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pic>
        <p:nvPicPr>
          <p:cNvPr id="449" name="Shape 449"/>
          <p:cNvPicPr preferRelativeResize="0"/>
          <p:nvPr/>
        </p:nvPicPr>
        <p:blipFill>
          <a:blip r:embed="rId3">
            <a:alphaModFix/>
          </a:blip>
          <a:stretch>
            <a:fillRect/>
          </a:stretch>
        </p:blipFill>
        <p:spPr>
          <a:xfrm>
            <a:off x="2164338" y="1536124"/>
            <a:ext cx="4815326" cy="3401125"/>
          </a:xfrm>
          <a:prstGeom prst="rect">
            <a:avLst/>
          </a:prstGeom>
          <a:noFill/>
          <a:ln>
            <a:noFill/>
          </a:ln>
        </p:spPr>
      </p:pic>
      <p:sp>
        <p:nvSpPr>
          <p:cNvPr id="450" name="Shape 450"/>
          <p:cNvSpPr txBox="1"/>
          <p:nvPr>
            <p:ph type="title"/>
          </p:nvPr>
        </p:nvSpPr>
        <p:spPr>
          <a:xfrm>
            <a:off x="6106650" y="4782600"/>
            <a:ext cx="30372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Source: www.en.wikipedia.org/wiki/Bathtub_curve</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4" name="Shape 454"/>
        <p:cNvGrpSpPr/>
        <p:nvPr/>
      </p:nvGrpSpPr>
      <p:grpSpPr>
        <a:xfrm>
          <a:off x="0" y="0"/>
          <a:ext cx="0" cy="0"/>
          <a:chOff x="0" y="0"/>
          <a:chExt cx="0" cy="0"/>
        </a:xfrm>
      </p:grpSpPr>
      <p:sp>
        <p:nvSpPr>
          <p:cNvPr id="455" name="Shape 455"/>
          <p:cNvSpPr txBox="1"/>
          <p:nvPr>
            <p:ph type="title"/>
          </p:nvPr>
        </p:nvSpPr>
        <p:spPr>
          <a:xfrm>
            <a:off x="311700" y="445025"/>
            <a:ext cx="8520600" cy="1091100"/>
          </a:xfrm>
          <a:prstGeom prst="rect">
            <a:avLst/>
          </a:prstGeom>
        </p:spPr>
        <p:txBody>
          <a:bodyPr anchorCtr="0" anchor="b" bIns="91425" lIns="91425" rIns="91425" tIns="91425">
            <a:noAutofit/>
          </a:bodyPr>
          <a:lstStyle/>
          <a:p>
            <a:pPr lvl="0" rtl="0" algn="ctr">
              <a:spcBef>
                <a:spcPts val="0"/>
              </a:spcBef>
              <a:buClr>
                <a:schemeClr val="dk1"/>
              </a:buClr>
              <a:buSzPct val="26190"/>
              <a:buFont typeface="Arial"/>
              <a:buNone/>
            </a:pPr>
            <a:r>
              <a:rPr lang="en"/>
              <a:t>Burn-in</a:t>
            </a:r>
          </a:p>
          <a:p>
            <a:pPr lvl="0" rtl="0" algn="ctr">
              <a:spcBef>
                <a:spcPts val="0"/>
              </a:spcBef>
              <a:buClr>
                <a:schemeClr val="dk1"/>
              </a:buClr>
              <a:buSzPct val="183333"/>
              <a:buFont typeface="Arial"/>
              <a:buNone/>
            </a:pPr>
            <a:r>
              <a:rPr lang="en" sz="600"/>
              <a:t>---------------------------------------------------------------------------------------------------------------------------------------------------------------------------------------------------------------</a:t>
            </a:r>
          </a:p>
          <a:p>
            <a:pPr lvl="0" rtl="0" algn="ctr">
              <a:spcBef>
                <a:spcPts val="300"/>
              </a:spcBef>
              <a:buNone/>
            </a:pPr>
            <a:r>
              <a:rPr lang="en" sz="1800"/>
              <a:t>Calculations - HTOL Model</a:t>
            </a:r>
          </a:p>
        </p:txBody>
      </p:sp>
      <p:sp>
        <p:nvSpPr>
          <p:cNvPr id="456" name="Shape 456"/>
          <p:cNvSpPr txBox="1"/>
          <p:nvPr>
            <p:ph idx="1" type="body"/>
          </p:nvPr>
        </p:nvSpPr>
        <p:spPr>
          <a:xfrm>
            <a:off x="311700" y="1536125"/>
            <a:ext cx="8520600" cy="34164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b="1" lang="en" sz="2000"/>
              <a:t>Variables:</a:t>
            </a:r>
          </a:p>
          <a:p>
            <a:pPr indent="0" lvl="0" marL="457200" rtl="0">
              <a:lnSpc>
                <a:spcPct val="100000"/>
              </a:lnSpc>
              <a:spcBef>
                <a:spcPts val="0"/>
              </a:spcBef>
              <a:spcAft>
                <a:spcPts val="0"/>
              </a:spcAft>
              <a:buNone/>
            </a:pPr>
            <a:r>
              <a:rPr lang="en" sz="1400"/>
              <a:t>A</a:t>
            </a:r>
            <a:r>
              <a:rPr baseline="-25000" lang="en" sz="1400"/>
              <a:t>f</a:t>
            </a:r>
            <a:r>
              <a:rPr lang="en" sz="1400"/>
              <a:t>: acceleration factor			D: number of devices tested (100 devices)</a:t>
            </a:r>
          </a:p>
          <a:p>
            <a:pPr indent="-69850" lvl="0" marL="457200" rtl="0">
              <a:lnSpc>
                <a:spcPct val="100000"/>
              </a:lnSpc>
              <a:spcBef>
                <a:spcPts val="0"/>
              </a:spcBef>
              <a:spcAft>
                <a:spcPts val="0"/>
              </a:spcAft>
              <a:buClr>
                <a:schemeClr val="dk1"/>
              </a:buClr>
              <a:buSzPct val="78571"/>
              <a:buFont typeface="Arial"/>
              <a:buNone/>
            </a:pPr>
            <a:r>
              <a:rPr lang="en" sz="1400"/>
              <a:t>k: Boltzmann’s Constant		H: test hours per device (168 hours = 1 week)</a:t>
            </a:r>
          </a:p>
          <a:p>
            <a:pPr indent="-69850" lvl="0" marL="457200" rtl="0">
              <a:lnSpc>
                <a:spcPct val="100000"/>
              </a:lnSpc>
              <a:spcBef>
                <a:spcPts val="0"/>
              </a:spcBef>
              <a:spcAft>
                <a:spcPts val="0"/>
              </a:spcAft>
              <a:buClr>
                <a:schemeClr val="dk1"/>
              </a:buClr>
              <a:buSzPct val="78571"/>
              <a:buFont typeface="Arial"/>
              <a:buNone/>
            </a:pPr>
            <a:r>
              <a:rPr lang="en" sz="1400"/>
              <a:t>E</a:t>
            </a:r>
            <a:r>
              <a:rPr baseline="-25000" lang="en" sz="1400"/>
              <a:t>a</a:t>
            </a:r>
            <a:r>
              <a:rPr lang="en" sz="1400"/>
              <a:t>: activation energy (eV)		EDH: equivalent device hours</a:t>
            </a:r>
          </a:p>
          <a:p>
            <a:pPr indent="-69850" lvl="0" marL="457200" rtl="0">
              <a:lnSpc>
                <a:spcPct val="100000"/>
              </a:lnSpc>
              <a:spcBef>
                <a:spcPts val="0"/>
              </a:spcBef>
              <a:spcAft>
                <a:spcPts val="0"/>
              </a:spcAft>
              <a:buClr>
                <a:schemeClr val="dk1"/>
              </a:buClr>
              <a:buSzPct val="78571"/>
              <a:buFont typeface="Arial"/>
              <a:buNone/>
            </a:pPr>
            <a:r>
              <a:rPr lang="en" sz="1400"/>
              <a:t>T: temperature (Kelvin)		r: number of failures (50 fails)</a:t>
            </a:r>
          </a:p>
          <a:p>
            <a:pPr lvl="0" rtl="0">
              <a:lnSpc>
                <a:spcPct val="100000"/>
              </a:lnSpc>
              <a:spcBef>
                <a:spcPts val="0"/>
              </a:spcBef>
              <a:spcAft>
                <a:spcPts val="0"/>
              </a:spcAft>
              <a:buNone/>
            </a:pPr>
            <a:r>
              <a:t/>
            </a:r>
            <a:endParaRPr sz="1400"/>
          </a:p>
          <a:p>
            <a:pPr lvl="0" rtl="0">
              <a:lnSpc>
                <a:spcPct val="100000"/>
              </a:lnSpc>
              <a:spcBef>
                <a:spcPts val="0"/>
              </a:spcBef>
              <a:spcAft>
                <a:spcPts val="0"/>
              </a:spcAft>
              <a:buClr>
                <a:schemeClr val="dk1"/>
              </a:buClr>
              <a:buSzPct val="78571"/>
              <a:buFont typeface="Arial"/>
              <a:buNone/>
            </a:pPr>
            <a:r>
              <a:t/>
            </a:r>
            <a:endParaRPr sz="1400"/>
          </a:p>
          <a:p>
            <a:pPr lvl="0" rtl="0">
              <a:spcBef>
                <a:spcPts val="0"/>
              </a:spcBef>
              <a:spcAft>
                <a:spcPts val="0"/>
              </a:spcAft>
              <a:buClr>
                <a:schemeClr val="dk1"/>
              </a:buClr>
              <a:buSzPct val="55000"/>
              <a:buFont typeface="Arial"/>
              <a:buNone/>
            </a:pPr>
            <a:r>
              <a:rPr b="1" lang="en" sz="2000"/>
              <a:t>Failures in Time (FIT) to Mean Time to Failure (MTTF):</a:t>
            </a:r>
          </a:p>
          <a:p>
            <a:pPr indent="387350" lvl="0" rtl="0">
              <a:spcBef>
                <a:spcPts val="0"/>
              </a:spcBef>
              <a:buClr>
                <a:schemeClr val="dk1"/>
              </a:buClr>
              <a:buSzPct val="61111"/>
              <a:buFont typeface="Arial"/>
              <a:buNone/>
            </a:pPr>
            <a:r>
              <a:rPr lang="en"/>
              <a:t>FIT =  λ</a:t>
            </a:r>
            <a:r>
              <a:rPr baseline="-25000" lang="en"/>
              <a:t>FIT</a:t>
            </a:r>
            <a:r>
              <a:rPr lang="en"/>
              <a:t> = λ</a:t>
            </a:r>
            <a:r>
              <a:rPr baseline="-25000" lang="en"/>
              <a:t>hours</a:t>
            </a:r>
            <a:r>
              <a:rPr lang="en"/>
              <a:t> × 10</a:t>
            </a:r>
            <a:r>
              <a:rPr baseline="30000" lang="en"/>
              <a:t>9</a:t>
            </a:r>
            <a:r>
              <a:rPr lang="en"/>
              <a:t>		(Failure rate (λ) per billion hours)</a:t>
            </a:r>
          </a:p>
          <a:p>
            <a:pPr indent="457200" lvl="0" rtl="0">
              <a:spcBef>
                <a:spcPts val="0"/>
              </a:spcBef>
              <a:buNone/>
            </a:pPr>
            <a:r>
              <a:rPr lang="en"/>
              <a:t>MTTF</a:t>
            </a:r>
            <a:r>
              <a:rPr baseline="-25000" lang="en"/>
              <a:t>hours</a:t>
            </a:r>
            <a:r>
              <a:rPr lang="en"/>
              <a:t> = 1/λ</a:t>
            </a:r>
            <a:r>
              <a:rPr baseline="-25000" lang="en"/>
              <a:t>hours</a:t>
            </a:r>
            <a:r>
              <a:rPr lang="en"/>
              <a:t>		(Mean Time to Failure)</a:t>
            </a:r>
          </a:p>
        </p:txBody>
      </p:sp>
      <p:sp>
        <p:nvSpPr>
          <p:cNvPr id="457" name="Shape 457"/>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
        <p:nvSpPr>
          <p:cNvPr id="458" name="Shape 458"/>
          <p:cNvSpPr txBox="1"/>
          <p:nvPr>
            <p:ph type="title"/>
          </p:nvPr>
        </p:nvSpPr>
        <p:spPr>
          <a:xfrm>
            <a:off x="7270450" y="4782600"/>
            <a:ext cx="1873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Source: www.microsemi.com</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311700" y="315925"/>
            <a:ext cx="8520600" cy="831300"/>
          </a:xfrm>
          <a:prstGeom prst="rect">
            <a:avLst/>
          </a:prstGeom>
        </p:spPr>
        <p:txBody>
          <a:bodyPr anchorCtr="0" anchor="b" bIns="91425" lIns="91425" rIns="91425" tIns="91425">
            <a:noAutofit/>
          </a:bodyPr>
          <a:lstStyle/>
          <a:p>
            <a:pPr lvl="0" rtl="0" algn="ctr">
              <a:spcBef>
                <a:spcPts val="0"/>
              </a:spcBef>
              <a:buNone/>
            </a:pPr>
            <a:r>
              <a:rPr lang="en"/>
              <a:t>Why should we care?</a:t>
            </a:r>
          </a:p>
        </p:txBody>
      </p:sp>
      <p:sp>
        <p:nvSpPr>
          <p:cNvPr id="145" name="Shape 145"/>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
        <p:nvSpPr>
          <p:cNvPr id="146" name="Shape 146"/>
          <p:cNvSpPr/>
          <p:nvPr/>
        </p:nvSpPr>
        <p:spPr>
          <a:xfrm>
            <a:off x="215825" y="1147225"/>
            <a:ext cx="2598600" cy="735900"/>
          </a:xfrm>
          <a:prstGeom prst="roundRect">
            <a:avLst>
              <a:gd fmla="val 16667" name="adj"/>
            </a:avLst>
          </a:prstGeom>
          <a:solidFill>
            <a:srgbClr val="58CF64"/>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System with Latently Damaged COTS Devices</a:t>
            </a:r>
          </a:p>
        </p:txBody>
      </p:sp>
      <p:sp>
        <p:nvSpPr>
          <p:cNvPr id="147" name="Shape 147"/>
          <p:cNvSpPr/>
          <p:nvPr/>
        </p:nvSpPr>
        <p:spPr>
          <a:xfrm>
            <a:off x="3681625" y="2395000"/>
            <a:ext cx="1690500" cy="1211100"/>
          </a:xfrm>
          <a:prstGeom prst="roundRect">
            <a:avLst>
              <a:gd fmla="val 16667" name="adj"/>
            </a:avLst>
          </a:prstGeom>
          <a:solidFill>
            <a:srgbClr val="FFF77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Standard Repair Procedure Would Not Apply</a:t>
            </a:r>
          </a:p>
        </p:txBody>
      </p:sp>
      <p:sp>
        <p:nvSpPr>
          <p:cNvPr id="148" name="Shape 148"/>
          <p:cNvSpPr/>
          <p:nvPr/>
        </p:nvSpPr>
        <p:spPr>
          <a:xfrm>
            <a:off x="5789125" y="2400400"/>
            <a:ext cx="1690500" cy="1211100"/>
          </a:xfrm>
          <a:prstGeom prst="roundRect">
            <a:avLst>
              <a:gd fmla="val 16667" name="adj"/>
            </a:avLst>
          </a:prstGeom>
          <a:solidFill>
            <a:srgbClr val="FFF77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Extremely High Cost of Repair</a:t>
            </a:r>
          </a:p>
        </p:txBody>
      </p:sp>
      <p:cxnSp>
        <p:nvCxnSpPr>
          <p:cNvPr id="149" name="Shape 149"/>
          <p:cNvCxnSpPr/>
          <p:nvPr/>
        </p:nvCxnSpPr>
        <p:spPr>
          <a:xfrm>
            <a:off x="5372125" y="3005950"/>
            <a:ext cx="417000" cy="0"/>
          </a:xfrm>
          <a:prstGeom prst="straightConnector1">
            <a:avLst/>
          </a:prstGeom>
          <a:noFill/>
          <a:ln cap="flat" cmpd="sng" w="19050">
            <a:solidFill>
              <a:srgbClr val="000000"/>
            </a:solidFill>
            <a:prstDash val="solid"/>
            <a:round/>
            <a:headEnd len="lg" w="lg" type="none"/>
            <a:tailEnd len="lg" w="lg" type="triangle"/>
          </a:ln>
        </p:spPr>
      </p:cxnSp>
      <p:sp>
        <p:nvSpPr>
          <p:cNvPr id="150" name="Shape 150"/>
          <p:cNvSpPr/>
          <p:nvPr/>
        </p:nvSpPr>
        <p:spPr>
          <a:xfrm>
            <a:off x="5978375" y="4241650"/>
            <a:ext cx="3038400" cy="631200"/>
          </a:xfrm>
          <a:prstGeom prst="roundRect">
            <a:avLst>
              <a:gd fmla="val 16667" name="adj"/>
            </a:avLst>
          </a:prstGeom>
          <a:solidFill>
            <a:srgbClr val="FF534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Profit Loss</a:t>
            </a:r>
          </a:p>
        </p:txBody>
      </p:sp>
      <p:sp>
        <p:nvSpPr>
          <p:cNvPr id="151" name="Shape 151"/>
          <p:cNvSpPr/>
          <p:nvPr/>
        </p:nvSpPr>
        <p:spPr>
          <a:xfrm>
            <a:off x="1574125" y="2395000"/>
            <a:ext cx="1690500" cy="1211100"/>
          </a:xfrm>
          <a:prstGeom prst="roundRect">
            <a:avLst>
              <a:gd fmla="val 16667" name="adj"/>
            </a:avLst>
          </a:prstGeom>
          <a:solidFill>
            <a:srgbClr val="FFF77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Reliability</a:t>
            </a:r>
          </a:p>
          <a:p>
            <a:pPr lvl="0" rtl="0" algn="ctr">
              <a:spcBef>
                <a:spcPts val="0"/>
              </a:spcBef>
              <a:buNone/>
            </a:pPr>
            <a:r>
              <a:rPr lang="en"/>
              <a:t>Concerns</a:t>
            </a:r>
          </a:p>
        </p:txBody>
      </p:sp>
      <p:cxnSp>
        <p:nvCxnSpPr>
          <p:cNvPr id="152" name="Shape 152"/>
          <p:cNvCxnSpPr>
            <a:stCxn id="148" idx="3"/>
            <a:endCxn id="150" idx="1"/>
          </p:cNvCxnSpPr>
          <p:nvPr/>
        </p:nvCxnSpPr>
        <p:spPr>
          <a:xfrm flipH="1">
            <a:off x="5978425" y="3005950"/>
            <a:ext cx="1501200" cy="1551300"/>
          </a:xfrm>
          <a:prstGeom prst="curvedConnector5">
            <a:avLst>
              <a:gd fmla="val -15862" name="adj1"/>
              <a:gd fmla="val 59345" name="adj2"/>
              <a:gd fmla="val 115866" name="adj3"/>
            </a:avLst>
          </a:prstGeom>
          <a:noFill/>
          <a:ln cap="flat" cmpd="sng" w="19050">
            <a:solidFill>
              <a:srgbClr val="000000"/>
            </a:solidFill>
            <a:prstDash val="solid"/>
            <a:round/>
            <a:headEnd len="lg" w="lg" type="none"/>
            <a:tailEnd len="lg" w="lg" type="stealth"/>
          </a:ln>
        </p:spPr>
      </p:cxnSp>
      <p:cxnSp>
        <p:nvCxnSpPr>
          <p:cNvPr id="153" name="Shape 153"/>
          <p:cNvCxnSpPr/>
          <p:nvPr/>
        </p:nvCxnSpPr>
        <p:spPr>
          <a:xfrm>
            <a:off x="3264625" y="3005950"/>
            <a:ext cx="417000" cy="0"/>
          </a:xfrm>
          <a:prstGeom prst="straightConnector1">
            <a:avLst/>
          </a:prstGeom>
          <a:noFill/>
          <a:ln cap="flat" cmpd="sng" w="19050">
            <a:solidFill>
              <a:srgbClr val="000000"/>
            </a:solidFill>
            <a:prstDash val="solid"/>
            <a:round/>
            <a:headEnd len="lg" w="lg" type="none"/>
            <a:tailEnd len="lg" w="lg" type="triangle"/>
          </a:ln>
        </p:spPr>
      </p:cxnSp>
      <p:cxnSp>
        <p:nvCxnSpPr>
          <p:cNvPr id="154" name="Shape 154"/>
          <p:cNvCxnSpPr>
            <a:stCxn id="146" idx="3"/>
            <a:endCxn id="151" idx="1"/>
          </p:cNvCxnSpPr>
          <p:nvPr/>
        </p:nvCxnSpPr>
        <p:spPr>
          <a:xfrm flipH="1">
            <a:off x="1574225" y="1515175"/>
            <a:ext cx="1240200" cy="1485300"/>
          </a:xfrm>
          <a:prstGeom prst="curvedConnector5">
            <a:avLst>
              <a:gd fmla="val -19201" name="adj1"/>
              <a:gd fmla="val 42004" name="adj2"/>
              <a:gd fmla="val 119209" name="adj3"/>
            </a:avLst>
          </a:prstGeom>
          <a:noFill/>
          <a:ln cap="flat" cmpd="sng" w="19050">
            <a:solidFill>
              <a:srgbClr val="000000"/>
            </a:solidFill>
            <a:prstDash val="solid"/>
            <a:round/>
            <a:headEnd len="lg" w="lg" type="none"/>
            <a:tailEnd len="lg" w="lg" type="stealth"/>
          </a:ln>
        </p:spPr>
      </p:cxn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2" name="Shape 462"/>
        <p:cNvGrpSpPr/>
        <p:nvPr/>
      </p:nvGrpSpPr>
      <p:grpSpPr>
        <a:xfrm>
          <a:off x="0" y="0"/>
          <a:ext cx="0" cy="0"/>
          <a:chOff x="0" y="0"/>
          <a:chExt cx="0" cy="0"/>
        </a:xfrm>
      </p:grpSpPr>
      <p:sp>
        <p:nvSpPr>
          <p:cNvPr id="463" name="Shape 463"/>
          <p:cNvSpPr txBox="1"/>
          <p:nvPr>
            <p:ph type="title"/>
          </p:nvPr>
        </p:nvSpPr>
        <p:spPr>
          <a:xfrm>
            <a:off x="311700" y="445025"/>
            <a:ext cx="8520600" cy="1091100"/>
          </a:xfrm>
          <a:prstGeom prst="rect">
            <a:avLst/>
          </a:prstGeom>
        </p:spPr>
        <p:txBody>
          <a:bodyPr anchorCtr="0" anchor="b" bIns="91425" lIns="91425" rIns="91425" tIns="91425">
            <a:noAutofit/>
          </a:bodyPr>
          <a:lstStyle/>
          <a:p>
            <a:pPr lvl="0" rtl="0" algn="ctr">
              <a:spcBef>
                <a:spcPts val="0"/>
              </a:spcBef>
              <a:buClr>
                <a:schemeClr val="dk1"/>
              </a:buClr>
              <a:buSzPct val="26190"/>
              <a:buFont typeface="Arial"/>
              <a:buNone/>
            </a:pPr>
            <a:r>
              <a:rPr lang="en"/>
              <a:t>Burn-in</a:t>
            </a:r>
          </a:p>
          <a:p>
            <a:pPr lvl="0" rtl="0" algn="ctr">
              <a:spcBef>
                <a:spcPts val="0"/>
              </a:spcBef>
              <a:buClr>
                <a:schemeClr val="dk1"/>
              </a:buClr>
              <a:buSzPct val="183333"/>
              <a:buFont typeface="Arial"/>
              <a:buNone/>
            </a:pPr>
            <a:r>
              <a:rPr lang="en" sz="600"/>
              <a:t>---------------------------------------------------------------------------------------------------------------------------------------------------------------------------------------------------------------</a:t>
            </a:r>
          </a:p>
          <a:p>
            <a:pPr lvl="0" rtl="0" algn="ctr">
              <a:spcBef>
                <a:spcPts val="300"/>
              </a:spcBef>
              <a:buNone/>
            </a:pPr>
            <a:r>
              <a:rPr lang="en" sz="1800"/>
              <a:t>Calculations - HTOL Model</a:t>
            </a:r>
          </a:p>
        </p:txBody>
      </p:sp>
      <p:sp>
        <p:nvSpPr>
          <p:cNvPr id="464" name="Shape 464"/>
          <p:cNvSpPr txBox="1"/>
          <p:nvPr>
            <p:ph idx="1" type="body"/>
          </p:nvPr>
        </p:nvSpPr>
        <p:spPr>
          <a:xfrm>
            <a:off x="311700" y="1536125"/>
            <a:ext cx="8520600" cy="3416400"/>
          </a:xfrm>
          <a:prstGeom prst="rect">
            <a:avLst/>
          </a:prstGeom>
        </p:spPr>
        <p:txBody>
          <a:bodyPr anchorCtr="0" anchor="t" bIns="91425" lIns="91425" rIns="91425" tIns="91425">
            <a:noAutofit/>
          </a:bodyPr>
          <a:lstStyle/>
          <a:p>
            <a:pPr indent="0" lvl="0" marL="0" rtl="0">
              <a:spcBef>
                <a:spcPts val="0"/>
              </a:spcBef>
              <a:buNone/>
            </a:pPr>
            <a:r>
              <a:rPr lang="en" sz="1400"/>
              <a:t>MTTF</a:t>
            </a:r>
            <a:r>
              <a:rPr baseline="-25000" lang="en" sz="1400"/>
              <a:t>years</a:t>
            </a:r>
            <a:r>
              <a:rPr lang="en" sz="1400"/>
              <a:t> = 20</a:t>
            </a:r>
          </a:p>
          <a:p>
            <a:pPr indent="0" lvl="0" marL="0" rtl="0">
              <a:spcBef>
                <a:spcPts val="0"/>
              </a:spcBef>
              <a:buNone/>
            </a:pPr>
            <a:r>
              <a:rPr lang="en" sz="1400"/>
              <a:t>MTTF</a:t>
            </a:r>
            <a:r>
              <a:rPr baseline="-25000" lang="en" sz="1400"/>
              <a:t>hours</a:t>
            </a:r>
            <a:r>
              <a:rPr lang="en" sz="1400"/>
              <a:t> = 8760 × MTTF</a:t>
            </a:r>
            <a:r>
              <a:rPr baseline="-25000" lang="en" sz="1400"/>
              <a:t>years</a:t>
            </a:r>
            <a:r>
              <a:rPr lang="en" sz="1400"/>
              <a:t> = 8760 × (20) 				⇒ MTTF</a:t>
            </a:r>
            <a:r>
              <a:rPr baseline="-25000" lang="en" sz="1400"/>
              <a:t>hours</a:t>
            </a:r>
            <a:r>
              <a:rPr lang="en" sz="1400"/>
              <a:t> = 175,200</a:t>
            </a:r>
          </a:p>
          <a:p>
            <a:pPr indent="0" lvl="0" marL="0" rtl="0">
              <a:spcBef>
                <a:spcPts val="0"/>
              </a:spcBef>
              <a:buNone/>
            </a:pPr>
            <a:r>
              <a:rPr lang="en" sz="1400"/>
              <a:t>λ</a:t>
            </a:r>
            <a:r>
              <a:rPr baseline="-25000" lang="en" sz="1400"/>
              <a:t>hours</a:t>
            </a:r>
            <a:r>
              <a:rPr lang="en" sz="1400"/>
              <a:t> = 1/MTTF</a:t>
            </a:r>
            <a:r>
              <a:rPr baseline="-25000" lang="en" sz="1400"/>
              <a:t>hours</a:t>
            </a:r>
            <a:r>
              <a:rPr lang="en" sz="1400"/>
              <a:t> = 1/(175,200) 						⇒ λ</a:t>
            </a:r>
            <a:r>
              <a:rPr baseline="-25000" lang="en" sz="1400"/>
              <a:t>hours</a:t>
            </a:r>
            <a:r>
              <a:rPr lang="en" sz="1400"/>
              <a:t> = 5.708 × 10</a:t>
            </a:r>
            <a:r>
              <a:rPr baseline="30000" lang="en" sz="1400"/>
              <a:t>-6</a:t>
            </a:r>
            <a:r>
              <a:rPr lang="en" sz="1400"/>
              <a:t> fails/hour</a:t>
            </a:r>
          </a:p>
          <a:p>
            <a:pPr indent="0" lvl="0" marL="0" rtl="0">
              <a:spcBef>
                <a:spcPts val="0"/>
              </a:spcBef>
              <a:buNone/>
            </a:pPr>
            <a:r>
              <a:rPr lang="en" sz="1400"/>
              <a:t>EDH = r/λ</a:t>
            </a:r>
            <a:r>
              <a:rPr baseline="-25000" lang="en" sz="1400"/>
              <a:t>hours</a:t>
            </a:r>
            <a:r>
              <a:rPr lang="en" sz="1400"/>
              <a:t> = (50 fails)/(5.708 × 10</a:t>
            </a:r>
            <a:r>
              <a:rPr baseline="30000" lang="en" sz="1400"/>
              <a:t>-6</a:t>
            </a:r>
            <a:r>
              <a:rPr lang="en" sz="1400"/>
              <a:t> fails/hour)			⇒ EDH = 8,760,000 hours</a:t>
            </a:r>
          </a:p>
          <a:p>
            <a:pPr indent="0" lvl="0" marL="0" rtl="0">
              <a:spcBef>
                <a:spcPts val="0"/>
              </a:spcBef>
              <a:buNone/>
            </a:pPr>
            <a:r>
              <a:rPr lang="en" sz="1400"/>
              <a:t>A</a:t>
            </a:r>
            <a:r>
              <a:rPr baseline="-25000" lang="en" sz="1400"/>
              <a:t>f</a:t>
            </a:r>
            <a:r>
              <a:rPr lang="en" sz="1400"/>
              <a:t> = EDH/(D × H) = (8,760,000 hours)/(100 × 168 hours)		⇒ A</a:t>
            </a:r>
            <a:r>
              <a:rPr baseline="-25000" lang="en" sz="1400"/>
              <a:t>f</a:t>
            </a:r>
            <a:r>
              <a:rPr lang="en" sz="1400"/>
              <a:t> = 521.43</a:t>
            </a:r>
          </a:p>
          <a:p>
            <a:pPr indent="0" lvl="0" marL="0" rtl="0">
              <a:spcBef>
                <a:spcPts val="0"/>
              </a:spcBef>
              <a:buNone/>
            </a:pPr>
            <a:r>
              <a:rPr lang="en" sz="1400"/>
              <a:t>Solve for T</a:t>
            </a:r>
            <a:r>
              <a:rPr baseline="-25000" lang="en" sz="1400"/>
              <a:t>test</a:t>
            </a:r>
            <a:r>
              <a:rPr lang="en" sz="1400"/>
              <a:t> to determine burn-in temperature:</a:t>
            </a:r>
          </a:p>
          <a:p>
            <a:pPr indent="0" lvl="0" marL="1371600" rtl="0">
              <a:spcBef>
                <a:spcPts val="0"/>
              </a:spcBef>
              <a:buNone/>
            </a:pPr>
            <a:r>
              <a:rPr lang="en" sz="1400"/>
              <a:t>								⇒ </a:t>
            </a:r>
            <a:r>
              <a:rPr b="1" lang="en" sz="1400"/>
              <a:t>T</a:t>
            </a:r>
            <a:r>
              <a:rPr b="1" baseline="-25000" lang="en" sz="1400"/>
              <a:t>test</a:t>
            </a:r>
            <a:r>
              <a:rPr b="1" lang="en" sz="1400"/>
              <a:t> = 384.69K ≈ 112°C</a:t>
            </a:r>
          </a:p>
        </p:txBody>
      </p:sp>
      <p:pic>
        <p:nvPicPr>
          <p:cNvPr id="465" name="Shape 465"/>
          <p:cNvPicPr preferRelativeResize="0"/>
          <p:nvPr/>
        </p:nvPicPr>
        <p:blipFill rotWithShape="1">
          <a:blip r:embed="rId3">
            <a:alphaModFix/>
          </a:blip>
          <a:srcRect b="0" l="0" r="0" t="8709"/>
          <a:stretch/>
        </p:blipFill>
        <p:spPr>
          <a:xfrm>
            <a:off x="311700" y="4158574"/>
            <a:ext cx="4902149" cy="661049"/>
          </a:xfrm>
          <a:prstGeom prst="rect">
            <a:avLst/>
          </a:prstGeom>
          <a:noFill/>
          <a:ln>
            <a:noFill/>
          </a:ln>
        </p:spPr>
      </p:pic>
      <p:sp>
        <p:nvSpPr>
          <p:cNvPr id="466" name="Shape 466"/>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
        <p:nvSpPr>
          <p:cNvPr id="467" name="Shape 467"/>
          <p:cNvSpPr txBox="1"/>
          <p:nvPr>
            <p:ph type="title"/>
          </p:nvPr>
        </p:nvSpPr>
        <p:spPr>
          <a:xfrm>
            <a:off x="7270450" y="4782600"/>
            <a:ext cx="1873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Source: www.microsemi.com</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315925"/>
            <a:ext cx="8520600" cy="831300"/>
          </a:xfrm>
          <a:prstGeom prst="rect">
            <a:avLst/>
          </a:prstGeom>
        </p:spPr>
        <p:txBody>
          <a:bodyPr anchorCtr="0" anchor="b" bIns="91425" lIns="91425" rIns="91425" tIns="91425">
            <a:noAutofit/>
          </a:bodyPr>
          <a:lstStyle/>
          <a:p>
            <a:pPr lvl="0" rtl="0" algn="ctr">
              <a:spcBef>
                <a:spcPts val="0"/>
              </a:spcBef>
              <a:buNone/>
            </a:pPr>
            <a:r>
              <a:rPr lang="en"/>
              <a:t>Hypothesis</a:t>
            </a:r>
          </a:p>
        </p:txBody>
      </p:sp>
      <p:sp>
        <p:nvSpPr>
          <p:cNvPr id="160" name="Shape 160"/>
          <p:cNvSpPr txBox="1"/>
          <p:nvPr>
            <p:ph idx="1" type="body"/>
          </p:nvPr>
        </p:nvSpPr>
        <p:spPr>
          <a:xfrm>
            <a:off x="311700" y="1225225"/>
            <a:ext cx="8520600" cy="3354000"/>
          </a:xfrm>
          <a:prstGeom prst="rect">
            <a:avLst/>
          </a:prstGeom>
        </p:spPr>
        <p:txBody>
          <a:bodyPr anchorCtr="0" anchor="t" bIns="91425" lIns="91425" rIns="91425" tIns="91425">
            <a:noAutofit/>
          </a:bodyPr>
          <a:lstStyle/>
          <a:p>
            <a:pPr lvl="0" rtl="0">
              <a:spcBef>
                <a:spcPts val="0"/>
              </a:spcBef>
              <a:buNone/>
            </a:pPr>
            <a:r>
              <a:rPr lang="en"/>
              <a:t>If a non-catastrophic ESD event occurs on a semiconductor device, then latent damage exists.</a:t>
            </a:r>
          </a:p>
          <a:p>
            <a:pPr lvl="0" rtl="0">
              <a:spcBef>
                <a:spcPts val="0"/>
              </a:spcBef>
              <a:buNone/>
            </a:pPr>
            <a:r>
              <a:rPr lang="en"/>
              <a:t>This latent damage can cause the reliability of these devices to decrease.</a:t>
            </a:r>
          </a:p>
          <a:p>
            <a:pPr indent="0" lvl="0" marL="0" rtl="0">
              <a:spcBef>
                <a:spcPts val="0"/>
              </a:spcBef>
              <a:buNone/>
            </a:pPr>
            <a:r>
              <a:rPr lang="en"/>
              <a:t>Resulting in the MTTF to be shorter than the manufacturing specifications.</a:t>
            </a:r>
          </a:p>
        </p:txBody>
      </p:sp>
      <p:sp>
        <p:nvSpPr>
          <p:cNvPr id="161" name="Shape 161"/>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311700" y="315925"/>
            <a:ext cx="8520600" cy="831300"/>
          </a:xfrm>
          <a:prstGeom prst="rect">
            <a:avLst/>
          </a:prstGeom>
        </p:spPr>
        <p:txBody>
          <a:bodyPr anchorCtr="0" anchor="b" bIns="91425" lIns="91425" rIns="91425" tIns="91425">
            <a:noAutofit/>
          </a:bodyPr>
          <a:lstStyle/>
          <a:p>
            <a:pPr lvl="0" rtl="0" algn="ctr">
              <a:spcBef>
                <a:spcPts val="0"/>
              </a:spcBef>
              <a:buNone/>
            </a:pPr>
            <a:r>
              <a:rPr lang="en"/>
              <a:t>Overall Project Plan</a:t>
            </a:r>
          </a:p>
        </p:txBody>
      </p:sp>
      <p:sp>
        <p:nvSpPr>
          <p:cNvPr id="167" name="Shape 167"/>
          <p:cNvSpPr txBox="1"/>
          <p:nvPr>
            <p:ph idx="1" type="body"/>
          </p:nvPr>
        </p:nvSpPr>
        <p:spPr>
          <a:xfrm>
            <a:off x="311700" y="1147225"/>
            <a:ext cx="8520600" cy="2107200"/>
          </a:xfrm>
          <a:prstGeom prst="rect">
            <a:avLst/>
          </a:prstGeom>
        </p:spPr>
        <p:txBody>
          <a:bodyPr anchorCtr="0" anchor="t" bIns="91425" lIns="91425" rIns="91425" tIns="91425">
            <a:noAutofit/>
          </a:bodyPr>
          <a:lstStyle/>
          <a:p>
            <a:pPr indent="-228600" lvl="0" marL="457200" rtl="0">
              <a:lnSpc>
                <a:spcPct val="115000"/>
              </a:lnSpc>
              <a:spcBef>
                <a:spcPts val="0"/>
              </a:spcBef>
              <a:buChar char="➔"/>
            </a:pPr>
            <a:r>
              <a:rPr lang="en"/>
              <a:t>Destroy 50% of our devices</a:t>
            </a:r>
          </a:p>
          <a:p>
            <a:pPr indent="-228600" lvl="1" marL="914400" rtl="0">
              <a:spcBef>
                <a:spcPts val="0"/>
              </a:spcBef>
              <a:buChar char="◆"/>
            </a:pPr>
            <a:r>
              <a:rPr lang="en" sz="1800"/>
              <a:t>Stress devices</a:t>
            </a:r>
          </a:p>
          <a:p>
            <a:pPr indent="-228600" lvl="0" marL="457200" rtl="0">
              <a:lnSpc>
                <a:spcPct val="115000"/>
              </a:lnSpc>
              <a:spcBef>
                <a:spcPts val="0"/>
              </a:spcBef>
              <a:buChar char="➔"/>
            </a:pPr>
            <a:r>
              <a:rPr lang="en"/>
              <a:t>Accelerate the lifetime of the “functional” devices</a:t>
            </a:r>
          </a:p>
          <a:p>
            <a:pPr indent="-228600" lvl="1" marL="914400" rtl="0">
              <a:spcBef>
                <a:spcPts val="0"/>
              </a:spcBef>
              <a:buChar char="◆"/>
            </a:pPr>
            <a:r>
              <a:rPr lang="en" sz="1800"/>
              <a:t>Burn-in testing</a:t>
            </a:r>
          </a:p>
          <a:p>
            <a:pPr indent="-228600" lvl="0" marL="457200" rtl="0">
              <a:lnSpc>
                <a:spcPct val="115000"/>
              </a:lnSpc>
              <a:spcBef>
                <a:spcPts val="0"/>
              </a:spcBef>
              <a:buChar char="➔"/>
            </a:pPr>
            <a:r>
              <a:rPr lang="en"/>
              <a:t>Observe and analyze the MTTF</a:t>
            </a:r>
          </a:p>
          <a:p>
            <a:pPr indent="-228600" lvl="1" marL="914400" rtl="0">
              <a:spcBef>
                <a:spcPts val="0"/>
              </a:spcBef>
              <a:buChar char="◆"/>
            </a:pPr>
            <a:r>
              <a:rPr lang="en" sz="1800"/>
              <a:t>Data analysis</a:t>
            </a:r>
          </a:p>
          <a:p>
            <a:pPr lvl="0" rtl="0">
              <a:lnSpc>
                <a:spcPct val="115000"/>
              </a:lnSpc>
              <a:spcBef>
                <a:spcPts val="0"/>
              </a:spcBef>
              <a:buNone/>
            </a:pPr>
            <a:r>
              <a:t/>
            </a:r>
            <a:endParaRPr/>
          </a:p>
        </p:txBody>
      </p:sp>
      <p:sp>
        <p:nvSpPr>
          <p:cNvPr id="168" name="Shape 168"/>
          <p:cNvSpPr/>
          <p:nvPr/>
        </p:nvSpPr>
        <p:spPr>
          <a:xfrm>
            <a:off x="715925" y="3807125"/>
            <a:ext cx="1894500" cy="1035300"/>
          </a:xfrm>
          <a:prstGeom prst="roundRect">
            <a:avLst>
              <a:gd fmla="val 16667" name="adj"/>
            </a:avLst>
          </a:prstGeom>
          <a:solidFill>
            <a:schemeClr val="accent5"/>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9" name="Shape 169"/>
          <p:cNvSpPr/>
          <p:nvPr/>
        </p:nvSpPr>
        <p:spPr>
          <a:xfrm>
            <a:off x="3624750" y="3807125"/>
            <a:ext cx="1894500" cy="1035300"/>
          </a:xfrm>
          <a:prstGeom prst="roundRect">
            <a:avLst>
              <a:gd fmla="val 16667" name="adj"/>
            </a:avLst>
          </a:prstGeom>
          <a:solidFill>
            <a:schemeClr val="accent5"/>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0" name="Shape 170"/>
          <p:cNvSpPr/>
          <p:nvPr/>
        </p:nvSpPr>
        <p:spPr>
          <a:xfrm>
            <a:off x="6533575" y="3807125"/>
            <a:ext cx="1894500" cy="1035300"/>
          </a:xfrm>
          <a:prstGeom prst="roundRect">
            <a:avLst>
              <a:gd fmla="val 16667" name="adj"/>
            </a:avLst>
          </a:prstGeom>
          <a:solidFill>
            <a:schemeClr val="accent5"/>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71" name="Shape 171"/>
          <p:cNvCxnSpPr>
            <a:stCxn id="168" idx="3"/>
            <a:endCxn id="169" idx="1"/>
          </p:cNvCxnSpPr>
          <p:nvPr/>
        </p:nvCxnSpPr>
        <p:spPr>
          <a:xfrm>
            <a:off x="2610425" y="4324775"/>
            <a:ext cx="1014300" cy="0"/>
          </a:xfrm>
          <a:prstGeom prst="straightConnector1">
            <a:avLst/>
          </a:prstGeom>
          <a:noFill/>
          <a:ln cap="flat" cmpd="sng" w="19050">
            <a:solidFill>
              <a:srgbClr val="000000"/>
            </a:solidFill>
            <a:prstDash val="solid"/>
            <a:round/>
            <a:headEnd len="lg" w="lg" type="none"/>
            <a:tailEnd len="lg" w="lg" type="triangle"/>
          </a:ln>
        </p:spPr>
      </p:cxnSp>
      <p:cxnSp>
        <p:nvCxnSpPr>
          <p:cNvPr id="172" name="Shape 172"/>
          <p:cNvCxnSpPr/>
          <p:nvPr/>
        </p:nvCxnSpPr>
        <p:spPr>
          <a:xfrm>
            <a:off x="5519250" y="4324775"/>
            <a:ext cx="1014300" cy="0"/>
          </a:xfrm>
          <a:prstGeom prst="straightConnector1">
            <a:avLst/>
          </a:prstGeom>
          <a:noFill/>
          <a:ln cap="flat" cmpd="sng" w="19050">
            <a:solidFill>
              <a:srgbClr val="000000"/>
            </a:solidFill>
            <a:prstDash val="solid"/>
            <a:round/>
            <a:headEnd len="lg" w="lg" type="none"/>
            <a:tailEnd len="lg" w="lg" type="triangle"/>
          </a:ln>
        </p:spPr>
      </p:cxnSp>
      <p:sp>
        <p:nvSpPr>
          <p:cNvPr id="173" name="Shape 173"/>
          <p:cNvSpPr txBox="1"/>
          <p:nvPr/>
        </p:nvSpPr>
        <p:spPr>
          <a:xfrm>
            <a:off x="892175" y="3900725"/>
            <a:ext cx="1542000" cy="848100"/>
          </a:xfrm>
          <a:prstGeom prst="rect">
            <a:avLst/>
          </a:prstGeom>
          <a:noFill/>
          <a:ln>
            <a:noFill/>
          </a:ln>
        </p:spPr>
        <p:txBody>
          <a:bodyPr anchorCtr="0" anchor="ctr" bIns="91425" lIns="91425" rIns="91425" tIns="91425">
            <a:noAutofit/>
          </a:bodyPr>
          <a:lstStyle/>
          <a:p>
            <a:pPr lvl="0" rtl="0" algn="ctr">
              <a:spcBef>
                <a:spcPts val="0"/>
              </a:spcBef>
              <a:buNone/>
            </a:pPr>
            <a:r>
              <a:rPr lang="en"/>
              <a:t>ESD Stress</a:t>
            </a:r>
          </a:p>
        </p:txBody>
      </p:sp>
      <p:sp>
        <p:nvSpPr>
          <p:cNvPr id="174" name="Shape 174"/>
          <p:cNvSpPr txBox="1"/>
          <p:nvPr/>
        </p:nvSpPr>
        <p:spPr>
          <a:xfrm>
            <a:off x="3800987" y="3900725"/>
            <a:ext cx="1542000" cy="848100"/>
          </a:xfrm>
          <a:prstGeom prst="rect">
            <a:avLst/>
          </a:prstGeom>
          <a:noFill/>
          <a:ln>
            <a:noFill/>
          </a:ln>
        </p:spPr>
        <p:txBody>
          <a:bodyPr anchorCtr="0" anchor="ctr" bIns="91425" lIns="91425" rIns="91425" tIns="91425">
            <a:noAutofit/>
          </a:bodyPr>
          <a:lstStyle/>
          <a:p>
            <a:pPr lvl="0" rtl="0" algn="ctr">
              <a:spcBef>
                <a:spcPts val="0"/>
              </a:spcBef>
              <a:buNone/>
            </a:pPr>
            <a:r>
              <a:rPr lang="en"/>
              <a:t>Accelerate Lifetime</a:t>
            </a:r>
          </a:p>
        </p:txBody>
      </p:sp>
      <p:sp>
        <p:nvSpPr>
          <p:cNvPr id="175" name="Shape 175"/>
          <p:cNvSpPr txBox="1"/>
          <p:nvPr/>
        </p:nvSpPr>
        <p:spPr>
          <a:xfrm>
            <a:off x="6709800" y="3900725"/>
            <a:ext cx="1542000" cy="848100"/>
          </a:xfrm>
          <a:prstGeom prst="rect">
            <a:avLst/>
          </a:prstGeom>
          <a:noFill/>
          <a:ln>
            <a:noFill/>
          </a:ln>
        </p:spPr>
        <p:txBody>
          <a:bodyPr anchorCtr="0" anchor="ctr" bIns="91425" lIns="91425" rIns="91425" tIns="91425">
            <a:noAutofit/>
          </a:bodyPr>
          <a:lstStyle/>
          <a:p>
            <a:pPr lvl="0" rtl="0" algn="ctr">
              <a:spcBef>
                <a:spcPts val="0"/>
              </a:spcBef>
              <a:buNone/>
            </a:pPr>
            <a:r>
              <a:rPr lang="en"/>
              <a:t>Data Analysis</a:t>
            </a:r>
          </a:p>
        </p:txBody>
      </p:sp>
      <p:sp>
        <p:nvSpPr>
          <p:cNvPr id="176" name="Shape 176"/>
          <p:cNvSpPr txBox="1"/>
          <p:nvPr>
            <p:ph idx="1" type="body"/>
          </p:nvPr>
        </p:nvSpPr>
        <p:spPr>
          <a:xfrm>
            <a:off x="311700" y="3368227"/>
            <a:ext cx="8520600" cy="362700"/>
          </a:xfrm>
          <a:prstGeom prst="rect">
            <a:avLst/>
          </a:prstGeom>
        </p:spPr>
        <p:txBody>
          <a:bodyPr anchorCtr="0" anchor="t" bIns="91425" lIns="91425" rIns="91425" tIns="91425">
            <a:noAutofit/>
          </a:bodyPr>
          <a:lstStyle/>
          <a:p>
            <a:pPr lvl="0" rtl="0">
              <a:lnSpc>
                <a:spcPct val="100000"/>
              </a:lnSpc>
              <a:spcBef>
                <a:spcPts val="0"/>
              </a:spcBef>
              <a:buClr>
                <a:schemeClr val="dk1"/>
              </a:buClr>
              <a:buSzPct val="61111"/>
              <a:buFont typeface="Arial"/>
              <a:buNone/>
            </a:pPr>
            <a:r>
              <a:rPr lang="en"/>
              <a:t>An experiment with three parts:</a:t>
            </a:r>
          </a:p>
        </p:txBody>
      </p:sp>
      <p:sp>
        <p:nvSpPr>
          <p:cNvPr id="177" name="Shape 177"/>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773700" y="1806450"/>
            <a:ext cx="7596600" cy="1530600"/>
          </a:xfrm>
          <a:prstGeom prst="rect">
            <a:avLst/>
          </a:prstGeom>
        </p:spPr>
        <p:txBody>
          <a:bodyPr anchorCtr="0" anchor="ctr" bIns="91425" lIns="91425" rIns="91425" tIns="91425">
            <a:noAutofit/>
          </a:bodyPr>
          <a:lstStyle/>
          <a:p>
            <a:pPr lvl="0">
              <a:spcBef>
                <a:spcPts val="0"/>
              </a:spcBef>
              <a:buNone/>
            </a:pPr>
            <a:r>
              <a:rPr lang="en"/>
              <a:t>ESD Stress</a:t>
            </a:r>
          </a:p>
        </p:txBody>
      </p:sp>
      <p:sp>
        <p:nvSpPr>
          <p:cNvPr id="183" name="Shape 183"/>
          <p:cNvSpPr txBox="1"/>
          <p:nvPr>
            <p:ph type="title"/>
          </p:nvPr>
        </p:nvSpPr>
        <p:spPr>
          <a:xfrm>
            <a:off x="5851325" y="0"/>
            <a:ext cx="3292500" cy="360900"/>
          </a:xfrm>
          <a:prstGeom prst="rect">
            <a:avLst/>
          </a:prstGeom>
        </p:spPr>
        <p:txBody>
          <a:bodyPr anchorCtr="0" anchor="ctr"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type="title"/>
          </p:nvPr>
        </p:nvSpPr>
        <p:spPr>
          <a:xfrm>
            <a:off x="311700" y="445025"/>
            <a:ext cx="8520600" cy="1054200"/>
          </a:xfrm>
          <a:prstGeom prst="rect">
            <a:avLst/>
          </a:prstGeom>
        </p:spPr>
        <p:txBody>
          <a:bodyPr anchorCtr="0" anchor="t" bIns="91425" lIns="91425" rIns="91425" tIns="91425">
            <a:noAutofit/>
          </a:bodyPr>
          <a:lstStyle/>
          <a:p>
            <a:pPr lvl="0" rtl="0" algn="ctr">
              <a:spcBef>
                <a:spcPts val="0"/>
              </a:spcBef>
              <a:buNone/>
            </a:pPr>
            <a:r>
              <a:rPr lang="en"/>
              <a:t>ESD Stress</a:t>
            </a:r>
          </a:p>
          <a:p>
            <a:pPr lvl="0" rtl="0" algn="ctr">
              <a:spcBef>
                <a:spcPts val="0"/>
              </a:spcBef>
              <a:buNone/>
            </a:pPr>
            <a:r>
              <a:rPr lang="en" sz="600"/>
              <a:t>----------------------------------------------------------------------------------------------------------------------------------------------------------------</a:t>
            </a:r>
          </a:p>
          <a:p>
            <a:pPr lvl="0" rtl="0" algn="ctr">
              <a:spcBef>
                <a:spcPts val="300"/>
              </a:spcBef>
              <a:buNone/>
            </a:pPr>
            <a:r>
              <a:rPr lang="en" sz="1800"/>
              <a:t>General Procedure</a:t>
            </a:r>
          </a:p>
          <a:p>
            <a:pPr lvl="0" rtl="0" algn="ctr">
              <a:spcBef>
                <a:spcPts val="0"/>
              </a:spcBef>
              <a:buNone/>
            </a:pPr>
            <a:r>
              <a:t/>
            </a:r>
            <a:endParaRPr/>
          </a:p>
        </p:txBody>
      </p:sp>
      <p:sp>
        <p:nvSpPr>
          <p:cNvPr id="189" name="Shape 189"/>
          <p:cNvSpPr txBox="1"/>
          <p:nvPr>
            <p:ph idx="1" type="body"/>
          </p:nvPr>
        </p:nvSpPr>
        <p:spPr>
          <a:xfrm>
            <a:off x="311700" y="1866025"/>
            <a:ext cx="4946400" cy="2752200"/>
          </a:xfrm>
          <a:prstGeom prst="rect">
            <a:avLst/>
          </a:prstGeom>
        </p:spPr>
        <p:txBody>
          <a:bodyPr anchorCtr="0" anchor="t" bIns="91425" lIns="91425" rIns="91425" tIns="91425">
            <a:noAutofit/>
          </a:bodyPr>
          <a:lstStyle/>
          <a:p>
            <a:pPr indent="-228600" lvl="0" marL="457200" rtl="0">
              <a:spcBef>
                <a:spcPts val="0"/>
              </a:spcBef>
              <a:buChar char="➔"/>
            </a:pPr>
            <a:r>
              <a:rPr lang="en"/>
              <a:t>Devices will be exposed to an ESD event at a high-voltage level</a:t>
            </a:r>
          </a:p>
          <a:p>
            <a:pPr indent="-228600" lvl="0" marL="457200" rtl="0">
              <a:spcBef>
                <a:spcPts val="0"/>
              </a:spcBef>
              <a:buChar char="➔"/>
            </a:pPr>
            <a:r>
              <a:rPr lang="en"/>
              <a:t>Human Body Model (HBM)</a:t>
            </a:r>
          </a:p>
          <a:p>
            <a:pPr indent="-228600" lvl="1" marL="914400" rtl="0">
              <a:spcBef>
                <a:spcPts val="0"/>
              </a:spcBef>
              <a:buChar char="◆"/>
            </a:pPr>
            <a:r>
              <a:rPr lang="en"/>
              <a:t>100pF Capacitor charged to a high-voltage</a:t>
            </a:r>
          </a:p>
          <a:p>
            <a:pPr indent="-228600" lvl="1" marL="914400" rtl="0">
              <a:spcBef>
                <a:spcPts val="0"/>
              </a:spcBef>
              <a:buChar char="◆"/>
            </a:pPr>
            <a:r>
              <a:rPr lang="en"/>
              <a:t>Discharged into Device Under-Test (DUT) with the output tied low</a:t>
            </a:r>
          </a:p>
          <a:p>
            <a:pPr indent="-228600" lvl="0" marL="457200" rtl="0">
              <a:spcBef>
                <a:spcPts val="0"/>
              </a:spcBef>
              <a:buChar char="➔"/>
            </a:pPr>
            <a:r>
              <a:rPr lang="en"/>
              <a:t>Texas Instruments (CD4049UBE)</a:t>
            </a:r>
          </a:p>
          <a:p>
            <a:pPr indent="-317500" lvl="1" marL="914400" marR="0" rtl="0" algn="l">
              <a:lnSpc>
                <a:spcPct val="115000"/>
              </a:lnSpc>
              <a:spcBef>
                <a:spcPts val="0"/>
              </a:spcBef>
              <a:spcAft>
                <a:spcPts val="1600"/>
              </a:spcAft>
              <a:buClr>
                <a:schemeClr val="accent3"/>
              </a:buClr>
              <a:buSzPct val="100000"/>
              <a:buFont typeface="Average"/>
              <a:buChar char="◆"/>
            </a:pPr>
            <a:r>
              <a:rPr lang="en"/>
              <a:t>6 CMOS inverters on one chip (hex inverter)</a:t>
            </a:r>
          </a:p>
          <a:p>
            <a:pPr indent="-228600" lvl="0" marL="457200" rtl="0">
              <a:spcBef>
                <a:spcPts val="0"/>
              </a:spcBef>
              <a:buChar char="➔"/>
            </a:pPr>
            <a:r>
              <a:rPr lang="en"/>
              <a:t>Determine a maximum stress level</a:t>
            </a:r>
          </a:p>
        </p:txBody>
      </p:sp>
      <p:pic>
        <p:nvPicPr>
          <p:cNvPr id="190" name="Shape 190"/>
          <p:cNvPicPr preferRelativeResize="0"/>
          <p:nvPr/>
        </p:nvPicPr>
        <p:blipFill>
          <a:blip r:embed="rId3">
            <a:alphaModFix/>
          </a:blip>
          <a:stretch>
            <a:fillRect/>
          </a:stretch>
        </p:blipFill>
        <p:spPr>
          <a:xfrm>
            <a:off x="5258100" y="2175949"/>
            <a:ext cx="3841274" cy="2063199"/>
          </a:xfrm>
          <a:prstGeom prst="rect">
            <a:avLst/>
          </a:prstGeom>
          <a:noFill/>
          <a:ln>
            <a:noFill/>
          </a:ln>
        </p:spPr>
      </p:pic>
      <p:sp>
        <p:nvSpPr>
          <p:cNvPr id="191" name="Shape 191"/>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ph type="title"/>
          </p:nvPr>
        </p:nvSpPr>
        <p:spPr>
          <a:xfrm>
            <a:off x="311700" y="445025"/>
            <a:ext cx="8520600" cy="1011900"/>
          </a:xfrm>
          <a:prstGeom prst="rect">
            <a:avLst/>
          </a:prstGeom>
        </p:spPr>
        <p:txBody>
          <a:bodyPr anchorCtr="0" anchor="b" bIns="91425" lIns="91425" rIns="91425" tIns="91425">
            <a:noAutofit/>
          </a:bodyPr>
          <a:lstStyle/>
          <a:p>
            <a:pPr lvl="0" rtl="0" algn="ctr">
              <a:spcBef>
                <a:spcPts val="0"/>
              </a:spcBef>
              <a:buNone/>
            </a:pPr>
            <a:r>
              <a:rPr lang="en"/>
              <a:t>ESD Stress</a:t>
            </a:r>
          </a:p>
          <a:p>
            <a:pPr lvl="0" rtl="0" algn="ctr">
              <a:spcBef>
                <a:spcPts val="0"/>
              </a:spcBef>
              <a:buNone/>
            </a:pPr>
            <a:r>
              <a:rPr lang="en" sz="600"/>
              <a:t>-------------------------------------------------------------------------------------------------------------------------------------------------</a:t>
            </a:r>
          </a:p>
          <a:p>
            <a:pPr lvl="0" rtl="0" algn="ctr">
              <a:spcBef>
                <a:spcPts val="300"/>
              </a:spcBef>
              <a:buNone/>
            </a:pPr>
            <a:r>
              <a:rPr lang="en" sz="1800"/>
              <a:t>PCB</a:t>
            </a:r>
          </a:p>
        </p:txBody>
      </p:sp>
      <p:sp>
        <p:nvSpPr>
          <p:cNvPr id="197" name="Shape 197"/>
          <p:cNvSpPr txBox="1"/>
          <p:nvPr>
            <p:ph idx="1" type="body"/>
          </p:nvPr>
        </p:nvSpPr>
        <p:spPr>
          <a:xfrm>
            <a:off x="311700" y="1558800"/>
            <a:ext cx="3758100" cy="3416400"/>
          </a:xfrm>
          <a:prstGeom prst="rect">
            <a:avLst/>
          </a:prstGeom>
        </p:spPr>
        <p:txBody>
          <a:bodyPr anchorCtr="0" anchor="t" bIns="91425" lIns="91425" rIns="91425" tIns="91425">
            <a:noAutofit/>
          </a:bodyPr>
          <a:lstStyle/>
          <a:p>
            <a:pPr indent="-228600" lvl="0" marL="457200" rtl="0">
              <a:spcBef>
                <a:spcPts val="0"/>
              </a:spcBef>
              <a:buChar char="➔"/>
            </a:pPr>
            <a:r>
              <a:rPr lang="en"/>
              <a:t>An ESD Stress PCB was previously created</a:t>
            </a:r>
          </a:p>
          <a:p>
            <a:pPr indent="-228600" lvl="1" marL="914400" rtl="0">
              <a:spcBef>
                <a:spcPts val="0"/>
              </a:spcBef>
              <a:buChar char="◆"/>
            </a:pPr>
            <a:r>
              <a:rPr lang="en"/>
              <a:t>Simulate an ESD event</a:t>
            </a:r>
          </a:p>
          <a:p>
            <a:pPr indent="-228600" lvl="1" marL="914400" rtl="0">
              <a:spcBef>
                <a:spcPts val="0"/>
              </a:spcBef>
              <a:buChar char="◆"/>
            </a:pPr>
            <a:r>
              <a:rPr lang="en"/>
              <a:t>Functionality check</a:t>
            </a:r>
          </a:p>
          <a:p>
            <a:pPr indent="-228600" lvl="0" marL="457200" rtl="0">
              <a:spcBef>
                <a:spcPts val="0"/>
              </a:spcBef>
              <a:buChar char="➔"/>
            </a:pPr>
            <a:r>
              <a:rPr lang="en"/>
              <a:t>Programmable high-voltage source was non-functional</a:t>
            </a:r>
          </a:p>
          <a:p>
            <a:pPr indent="-228600" lvl="1" marL="914400" rtl="0">
              <a:spcBef>
                <a:spcPts val="0"/>
              </a:spcBef>
              <a:buChar char="◆"/>
            </a:pPr>
            <a:r>
              <a:rPr lang="en"/>
              <a:t>Re-purposed the PCB to use an agriculturally purposed high-voltage source</a:t>
            </a:r>
          </a:p>
        </p:txBody>
      </p:sp>
      <p:pic>
        <p:nvPicPr>
          <p:cNvPr id="198" name="Shape 198"/>
          <p:cNvPicPr preferRelativeResize="0"/>
          <p:nvPr/>
        </p:nvPicPr>
        <p:blipFill rotWithShape="1">
          <a:blip r:embed="rId3">
            <a:alphaModFix/>
          </a:blip>
          <a:srcRect b="5607" l="5472" r="11985" t="4529"/>
          <a:stretch/>
        </p:blipFill>
        <p:spPr>
          <a:xfrm>
            <a:off x="4446850" y="1916950"/>
            <a:ext cx="4385451" cy="2700101"/>
          </a:xfrm>
          <a:prstGeom prst="rect">
            <a:avLst/>
          </a:prstGeom>
          <a:noFill/>
          <a:ln>
            <a:noFill/>
          </a:ln>
        </p:spPr>
      </p:pic>
      <p:sp>
        <p:nvSpPr>
          <p:cNvPr id="199" name="Shape 199"/>
          <p:cNvSpPr txBox="1"/>
          <p:nvPr/>
        </p:nvSpPr>
        <p:spPr>
          <a:xfrm>
            <a:off x="6207300" y="3494925"/>
            <a:ext cx="610200" cy="278100"/>
          </a:xfrm>
          <a:prstGeom prst="rect">
            <a:avLst/>
          </a:prstGeom>
          <a:noFill/>
          <a:ln>
            <a:noFill/>
          </a:ln>
        </p:spPr>
        <p:txBody>
          <a:bodyPr anchorCtr="0" anchor="ctr" bIns="91425" lIns="91425" rIns="91425" tIns="91425">
            <a:noAutofit/>
          </a:bodyPr>
          <a:lstStyle/>
          <a:p>
            <a:pPr lvl="0" rtl="0" algn="ctr">
              <a:spcBef>
                <a:spcPts val="0"/>
              </a:spcBef>
              <a:buNone/>
            </a:pPr>
            <a:r>
              <a:rPr b="1" lang="en">
                <a:solidFill>
                  <a:srgbClr val="FF0000"/>
                </a:solidFill>
              </a:rPr>
              <a:t>DUT</a:t>
            </a:r>
          </a:p>
        </p:txBody>
      </p:sp>
      <p:sp>
        <p:nvSpPr>
          <p:cNvPr id="200" name="Shape 200"/>
          <p:cNvSpPr/>
          <p:nvPr/>
        </p:nvSpPr>
        <p:spPr>
          <a:xfrm>
            <a:off x="5882950" y="2931300"/>
            <a:ext cx="428700" cy="712800"/>
          </a:xfrm>
          <a:prstGeom prst="ellipse">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201" name="Shape 201"/>
          <p:cNvCxnSpPr/>
          <p:nvPr/>
        </p:nvCxnSpPr>
        <p:spPr>
          <a:xfrm flipH="1">
            <a:off x="6119050" y="2055800"/>
            <a:ext cx="177300" cy="314400"/>
          </a:xfrm>
          <a:prstGeom prst="straightConnector1">
            <a:avLst/>
          </a:prstGeom>
          <a:noFill/>
          <a:ln cap="flat" cmpd="sng" w="9525">
            <a:solidFill>
              <a:srgbClr val="FF0000"/>
            </a:solidFill>
            <a:prstDash val="solid"/>
            <a:round/>
            <a:headEnd len="lg" w="lg" type="none"/>
            <a:tailEnd len="lg" w="lg" type="triangle"/>
          </a:ln>
        </p:spPr>
      </p:cxnSp>
      <p:sp>
        <p:nvSpPr>
          <p:cNvPr id="202" name="Shape 202"/>
          <p:cNvSpPr txBox="1"/>
          <p:nvPr/>
        </p:nvSpPr>
        <p:spPr>
          <a:xfrm>
            <a:off x="5965875" y="1777700"/>
            <a:ext cx="1563900" cy="278100"/>
          </a:xfrm>
          <a:prstGeom prst="rect">
            <a:avLst/>
          </a:prstGeom>
          <a:noFill/>
          <a:ln>
            <a:noFill/>
          </a:ln>
        </p:spPr>
        <p:txBody>
          <a:bodyPr anchorCtr="0" anchor="ctr" bIns="91425" lIns="91425" rIns="91425" tIns="91425">
            <a:noAutofit/>
          </a:bodyPr>
          <a:lstStyle/>
          <a:p>
            <a:pPr lvl="0" rtl="0" algn="ctr">
              <a:spcBef>
                <a:spcPts val="0"/>
              </a:spcBef>
              <a:buNone/>
            </a:pPr>
            <a:r>
              <a:rPr b="1" lang="en">
                <a:solidFill>
                  <a:srgbClr val="FF0000"/>
                </a:solidFill>
              </a:rPr>
              <a:t>100pf Capacitor</a:t>
            </a:r>
          </a:p>
        </p:txBody>
      </p:sp>
      <p:sp>
        <p:nvSpPr>
          <p:cNvPr id="203" name="Shape 203"/>
          <p:cNvSpPr txBox="1"/>
          <p:nvPr>
            <p:ph type="title"/>
          </p:nvPr>
        </p:nvSpPr>
        <p:spPr>
          <a:xfrm>
            <a:off x="5851325" y="0"/>
            <a:ext cx="3292500" cy="360900"/>
          </a:xfrm>
          <a:prstGeom prst="rect">
            <a:avLst/>
          </a:prstGeom>
        </p:spPr>
        <p:txBody>
          <a:bodyPr anchorCtr="0" anchor="b" bIns="91425" lIns="91425" rIns="91425" tIns="91425">
            <a:noAutofit/>
          </a:bodyPr>
          <a:lstStyle/>
          <a:p>
            <a:pPr lvl="0" rtl="0" algn="r">
              <a:spcBef>
                <a:spcPts val="0"/>
              </a:spcBef>
              <a:buNone/>
            </a:pPr>
            <a:r>
              <a:rPr lang="en" sz="1400">
                <a:solidFill>
                  <a:srgbClr val="999999"/>
                </a:solidFill>
              </a:rPr>
              <a:t>Latent Damage and Reliability in Semiconductor Devices</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